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4472" autoAdjust="0"/>
  </p:normalViewPr>
  <p:slideViewPr>
    <p:cSldViewPr snapToGrid="0" snapToObjects="1">
      <p:cViewPr>
        <p:scale>
          <a:sx n="66" d="100"/>
          <a:sy n="66" d="100"/>
        </p:scale>
        <p:origin x="1536" y="3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DE7F59-D1C7-4DCD-811E-B93F4349796E}" type="doc">
      <dgm:prSet loTypeId="urn:microsoft.com/office/officeart/2005/8/layout/process1" loCatId="process" qsTypeId="urn:microsoft.com/office/officeart/2005/8/quickstyle/simple1" qsCatId="simple" csTypeId="urn:microsoft.com/office/officeart/2005/8/colors/accent0_2" csCatId="mainScheme" phldr="1"/>
      <dgm:spPr/>
      <dgm:t>
        <a:bodyPr/>
        <a:lstStyle/>
        <a:p>
          <a:endParaRPr lang="en-MY"/>
        </a:p>
      </dgm:t>
    </dgm:pt>
    <dgm:pt modelId="{8B2F2515-26E4-4F46-89FA-4E038E6C5D53}">
      <dgm:prSet phldrT="[Text]"/>
      <dgm:spPr/>
      <dgm:t>
        <a:bodyPr/>
        <a:lstStyle/>
        <a:p>
          <a:pPr algn="l">
            <a:buFont typeface="Arial" panose="020B0604020202020204" pitchFamily="34" charset="0"/>
            <a:buChar char="•"/>
          </a:pPr>
          <a:r>
            <a:rPr lang="en-US"/>
            <a:t>Make a GET response to the SpaceX REST API</a:t>
          </a:r>
        </a:p>
        <a:p>
          <a:pPr algn="l">
            <a:buFont typeface="Arial" panose="020B0604020202020204" pitchFamily="34" charset="0"/>
            <a:buChar char="•"/>
          </a:pPr>
          <a:r>
            <a:rPr lang="en-US"/>
            <a:t>Convert the response to a .json file then to a Pandas DataFrame</a:t>
          </a:r>
          <a:endParaRPr lang="en-MY"/>
        </a:p>
      </dgm:t>
    </dgm:pt>
    <dgm:pt modelId="{C513E76E-C081-4163-8D46-95CB6B503402}" type="parTrans" cxnId="{51B73017-441C-4355-970E-A2C4BD3B0217}">
      <dgm:prSet/>
      <dgm:spPr/>
      <dgm:t>
        <a:bodyPr/>
        <a:lstStyle/>
        <a:p>
          <a:endParaRPr lang="en-MY"/>
        </a:p>
      </dgm:t>
    </dgm:pt>
    <dgm:pt modelId="{D5E67DC9-6DA5-4C65-A0F1-224B0CC09554}" type="sibTrans" cxnId="{51B73017-441C-4355-970E-A2C4BD3B0217}">
      <dgm:prSet/>
      <dgm:spPr/>
      <dgm:t>
        <a:bodyPr/>
        <a:lstStyle/>
        <a:p>
          <a:endParaRPr lang="en-MY"/>
        </a:p>
      </dgm:t>
    </dgm:pt>
    <dgm:pt modelId="{6502A865-3549-4A17-B861-BAEC38B42257}">
      <dgm:prSet phldrT="[Text]"/>
      <dgm:spPr/>
      <dgm:t>
        <a:bodyPr/>
        <a:lstStyle/>
        <a:p>
          <a:pPr algn="l">
            <a:buFont typeface="Arial" panose="020B0604020202020204" pitchFamily="34" charset="0"/>
            <a:buChar char="•"/>
          </a:pPr>
          <a:r>
            <a:rPr lang="en-GB"/>
            <a:t>Use custom logic to clean the data </a:t>
          </a:r>
        </a:p>
        <a:p>
          <a:pPr algn="l">
            <a:buFont typeface="Arial" panose="020B0604020202020204" pitchFamily="34" charset="0"/>
            <a:buChar char="•"/>
          </a:pPr>
          <a:r>
            <a:rPr lang="en-GB"/>
            <a:t>Define lists for data to be stored in</a:t>
          </a:r>
        </a:p>
        <a:p>
          <a:pPr algn="l">
            <a:buFont typeface="Arial" panose="020B0604020202020204" pitchFamily="34" charset="0"/>
            <a:buChar char="•"/>
          </a:pPr>
          <a:r>
            <a:rPr lang="en-GB"/>
            <a:t>Call custom functions to retrieve data and fill the lists</a:t>
          </a:r>
        </a:p>
        <a:p>
          <a:pPr algn="l">
            <a:buFont typeface="Arial" panose="020B0604020202020204" pitchFamily="34" charset="0"/>
            <a:buChar char="•"/>
          </a:pPr>
          <a:r>
            <a:rPr lang="en-GB"/>
            <a:t>Use these lists as values in a dictionary and construct the dataset </a:t>
          </a:r>
          <a:endParaRPr lang="en-MY"/>
        </a:p>
      </dgm:t>
    </dgm:pt>
    <dgm:pt modelId="{875CDAF4-C558-4FD4-9D37-2E88D8139D55}" type="parTrans" cxnId="{9F1C23F9-AA61-4EED-B545-04CA767F5293}">
      <dgm:prSet/>
      <dgm:spPr/>
      <dgm:t>
        <a:bodyPr/>
        <a:lstStyle/>
        <a:p>
          <a:endParaRPr lang="en-MY"/>
        </a:p>
      </dgm:t>
    </dgm:pt>
    <dgm:pt modelId="{76319AA4-B2F5-4CEB-A4D1-82B1F15F7084}" type="sibTrans" cxnId="{9F1C23F9-AA61-4EED-B545-04CA767F5293}">
      <dgm:prSet/>
      <dgm:spPr/>
      <dgm:t>
        <a:bodyPr/>
        <a:lstStyle/>
        <a:p>
          <a:endParaRPr lang="en-MY"/>
        </a:p>
      </dgm:t>
    </dgm:pt>
    <dgm:pt modelId="{931C69EA-D6B0-4C69-98EE-FAFCCA4AE2A7}">
      <dgm:prSet phldrT="[Text]"/>
      <dgm:spPr/>
      <dgm:t>
        <a:bodyPr/>
        <a:lstStyle/>
        <a:p>
          <a:pPr algn="l">
            <a:buFont typeface="Arial" panose="020B0604020202020204" pitchFamily="34" charset="0"/>
            <a:buChar char="•"/>
          </a:pPr>
          <a:r>
            <a:rPr lang="en-GB"/>
            <a:t>Create a Pandas DataFrame from the constructed dictionary dataset</a:t>
          </a:r>
          <a:endParaRPr lang="en-MY"/>
        </a:p>
      </dgm:t>
    </dgm:pt>
    <dgm:pt modelId="{B7765BD6-2F46-4DA5-8CC7-747A7BC92E45}" type="parTrans" cxnId="{754CD99D-5310-481D-96D1-C732086BF468}">
      <dgm:prSet/>
      <dgm:spPr/>
      <dgm:t>
        <a:bodyPr/>
        <a:lstStyle/>
        <a:p>
          <a:endParaRPr lang="en-MY"/>
        </a:p>
      </dgm:t>
    </dgm:pt>
    <dgm:pt modelId="{6D94FF31-78F7-40A2-B80F-A984AA73964F}" type="sibTrans" cxnId="{754CD99D-5310-481D-96D1-C732086BF468}">
      <dgm:prSet/>
      <dgm:spPr/>
      <dgm:t>
        <a:bodyPr/>
        <a:lstStyle/>
        <a:p>
          <a:endParaRPr lang="en-MY"/>
        </a:p>
      </dgm:t>
    </dgm:pt>
    <dgm:pt modelId="{9ECC4CA9-3938-4A2F-ACEB-EA3F8CFF8A8E}">
      <dgm:prSet phldrT="[Text]"/>
      <dgm:spPr/>
      <dgm:t>
        <a:bodyPr/>
        <a:lstStyle/>
        <a:p>
          <a:pPr algn="l">
            <a:buFont typeface="Arial" panose="020B0604020202020204" pitchFamily="34" charset="0"/>
            <a:buChar char="•"/>
          </a:pPr>
          <a:r>
            <a:rPr lang="en-GB"/>
            <a:t>Filter the DataFrame to only include Falcon 9 launches</a:t>
          </a:r>
          <a:br>
            <a:rPr lang="en-GB"/>
          </a:br>
          <a:br>
            <a:rPr lang="en-GB"/>
          </a:br>
          <a:r>
            <a:rPr lang="en-GB"/>
            <a:t>Reset the FlightNumber column</a:t>
          </a:r>
          <a:br>
            <a:rPr lang="en-GB"/>
          </a:br>
          <a:br>
            <a:rPr lang="en-GB"/>
          </a:br>
          <a:r>
            <a:rPr lang="en-GB"/>
            <a:t>Replace missing values of PayloadMass with the mean PayloadMass value</a:t>
          </a:r>
          <a:endParaRPr lang="en-MY"/>
        </a:p>
      </dgm:t>
    </dgm:pt>
    <dgm:pt modelId="{B68F943B-1B6D-485C-843F-47A8F006ACCB}" type="parTrans" cxnId="{C4D468F3-8F09-4A52-9F1C-54E1F193D613}">
      <dgm:prSet/>
      <dgm:spPr/>
      <dgm:t>
        <a:bodyPr/>
        <a:lstStyle/>
        <a:p>
          <a:endParaRPr lang="en-MY"/>
        </a:p>
      </dgm:t>
    </dgm:pt>
    <dgm:pt modelId="{4C6F95C1-4475-4FE4-AFC7-C8AEA767CC6E}" type="sibTrans" cxnId="{C4D468F3-8F09-4A52-9F1C-54E1F193D613}">
      <dgm:prSet/>
      <dgm:spPr/>
      <dgm:t>
        <a:bodyPr/>
        <a:lstStyle/>
        <a:p>
          <a:endParaRPr lang="en-MY"/>
        </a:p>
      </dgm:t>
    </dgm:pt>
    <dgm:pt modelId="{939FFA3E-B8B5-409A-A718-B47D7F790A5F}" type="pres">
      <dgm:prSet presAssocID="{8DDE7F59-D1C7-4DCD-811E-B93F4349796E}" presName="Name0" presStyleCnt="0">
        <dgm:presLayoutVars>
          <dgm:dir/>
          <dgm:resizeHandles val="exact"/>
        </dgm:presLayoutVars>
      </dgm:prSet>
      <dgm:spPr/>
    </dgm:pt>
    <dgm:pt modelId="{0B91FF34-829A-48DA-822E-F913029B382C}" type="pres">
      <dgm:prSet presAssocID="{8B2F2515-26E4-4F46-89FA-4E038E6C5D53}" presName="node" presStyleLbl="node1" presStyleIdx="0" presStyleCnt="4">
        <dgm:presLayoutVars>
          <dgm:bulletEnabled val="1"/>
        </dgm:presLayoutVars>
      </dgm:prSet>
      <dgm:spPr/>
    </dgm:pt>
    <dgm:pt modelId="{94D6BE04-EC9A-4658-B3CB-7FE0537ADD7F}" type="pres">
      <dgm:prSet presAssocID="{D5E67DC9-6DA5-4C65-A0F1-224B0CC09554}" presName="sibTrans" presStyleLbl="sibTrans2D1" presStyleIdx="0" presStyleCnt="3"/>
      <dgm:spPr/>
    </dgm:pt>
    <dgm:pt modelId="{1EEC943F-79E2-4424-87CF-8858B12BEC83}" type="pres">
      <dgm:prSet presAssocID="{D5E67DC9-6DA5-4C65-A0F1-224B0CC09554}" presName="connectorText" presStyleLbl="sibTrans2D1" presStyleIdx="0" presStyleCnt="3"/>
      <dgm:spPr/>
    </dgm:pt>
    <dgm:pt modelId="{99F7C97A-E746-471B-9DEA-A2E6C670BADB}" type="pres">
      <dgm:prSet presAssocID="{6502A865-3549-4A17-B861-BAEC38B42257}" presName="node" presStyleLbl="node1" presStyleIdx="1" presStyleCnt="4">
        <dgm:presLayoutVars>
          <dgm:bulletEnabled val="1"/>
        </dgm:presLayoutVars>
      </dgm:prSet>
      <dgm:spPr/>
    </dgm:pt>
    <dgm:pt modelId="{A69B0E1E-12B1-48A4-BE79-F8437395B3E0}" type="pres">
      <dgm:prSet presAssocID="{76319AA4-B2F5-4CEB-A4D1-82B1F15F7084}" presName="sibTrans" presStyleLbl="sibTrans2D1" presStyleIdx="1" presStyleCnt="3"/>
      <dgm:spPr/>
    </dgm:pt>
    <dgm:pt modelId="{4024EA1D-EAF4-4E8B-AC3A-2EA4BA2B62CA}" type="pres">
      <dgm:prSet presAssocID="{76319AA4-B2F5-4CEB-A4D1-82B1F15F7084}" presName="connectorText" presStyleLbl="sibTrans2D1" presStyleIdx="1" presStyleCnt="3"/>
      <dgm:spPr/>
    </dgm:pt>
    <dgm:pt modelId="{8DB518FC-2421-46C2-AAEF-962E372C0372}" type="pres">
      <dgm:prSet presAssocID="{931C69EA-D6B0-4C69-98EE-FAFCCA4AE2A7}" presName="node" presStyleLbl="node1" presStyleIdx="2" presStyleCnt="4">
        <dgm:presLayoutVars>
          <dgm:bulletEnabled val="1"/>
        </dgm:presLayoutVars>
      </dgm:prSet>
      <dgm:spPr/>
    </dgm:pt>
    <dgm:pt modelId="{11757080-A98F-4E2E-8334-2B4E12FB44FE}" type="pres">
      <dgm:prSet presAssocID="{6D94FF31-78F7-40A2-B80F-A984AA73964F}" presName="sibTrans" presStyleLbl="sibTrans2D1" presStyleIdx="2" presStyleCnt="3"/>
      <dgm:spPr/>
    </dgm:pt>
    <dgm:pt modelId="{E37DA9CC-723B-48F1-9AA7-AEACA85725F0}" type="pres">
      <dgm:prSet presAssocID="{6D94FF31-78F7-40A2-B80F-A984AA73964F}" presName="connectorText" presStyleLbl="sibTrans2D1" presStyleIdx="2" presStyleCnt="3"/>
      <dgm:spPr/>
    </dgm:pt>
    <dgm:pt modelId="{F99DD753-371D-4544-8BC0-315073E34DF1}" type="pres">
      <dgm:prSet presAssocID="{9ECC4CA9-3938-4A2F-ACEB-EA3F8CFF8A8E}" presName="node" presStyleLbl="node1" presStyleIdx="3" presStyleCnt="4">
        <dgm:presLayoutVars>
          <dgm:bulletEnabled val="1"/>
        </dgm:presLayoutVars>
      </dgm:prSet>
      <dgm:spPr/>
    </dgm:pt>
  </dgm:ptLst>
  <dgm:cxnLst>
    <dgm:cxn modelId="{51B73017-441C-4355-970E-A2C4BD3B0217}" srcId="{8DDE7F59-D1C7-4DCD-811E-B93F4349796E}" destId="{8B2F2515-26E4-4F46-89FA-4E038E6C5D53}" srcOrd="0" destOrd="0" parTransId="{C513E76E-C081-4163-8D46-95CB6B503402}" sibTransId="{D5E67DC9-6DA5-4C65-A0F1-224B0CC09554}"/>
    <dgm:cxn modelId="{ED742066-6C9C-4771-920F-B4A76CAE3A00}" type="presOf" srcId="{6D94FF31-78F7-40A2-B80F-A984AA73964F}" destId="{E37DA9CC-723B-48F1-9AA7-AEACA85725F0}" srcOrd="1" destOrd="0" presId="urn:microsoft.com/office/officeart/2005/8/layout/process1"/>
    <dgm:cxn modelId="{76005867-A59C-48D4-905C-E1CB5A26C752}" type="presOf" srcId="{D5E67DC9-6DA5-4C65-A0F1-224B0CC09554}" destId="{1EEC943F-79E2-4424-87CF-8858B12BEC83}" srcOrd="1" destOrd="0" presId="urn:microsoft.com/office/officeart/2005/8/layout/process1"/>
    <dgm:cxn modelId="{5D04E77C-74B7-4983-8792-5CA47A56857B}" type="presOf" srcId="{76319AA4-B2F5-4CEB-A4D1-82B1F15F7084}" destId="{A69B0E1E-12B1-48A4-BE79-F8437395B3E0}" srcOrd="0" destOrd="0" presId="urn:microsoft.com/office/officeart/2005/8/layout/process1"/>
    <dgm:cxn modelId="{DC94F08C-DFBC-4760-991A-FEDCE76A59FC}" type="presOf" srcId="{8DDE7F59-D1C7-4DCD-811E-B93F4349796E}" destId="{939FFA3E-B8B5-409A-A718-B47D7F790A5F}" srcOrd="0" destOrd="0" presId="urn:microsoft.com/office/officeart/2005/8/layout/process1"/>
    <dgm:cxn modelId="{754CD99D-5310-481D-96D1-C732086BF468}" srcId="{8DDE7F59-D1C7-4DCD-811E-B93F4349796E}" destId="{931C69EA-D6B0-4C69-98EE-FAFCCA4AE2A7}" srcOrd="2" destOrd="0" parTransId="{B7765BD6-2F46-4DA5-8CC7-747A7BC92E45}" sibTransId="{6D94FF31-78F7-40A2-B80F-A984AA73964F}"/>
    <dgm:cxn modelId="{1BB48BAD-AE73-4589-A57C-7C826F083B00}" type="presOf" srcId="{6D94FF31-78F7-40A2-B80F-A984AA73964F}" destId="{11757080-A98F-4E2E-8334-2B4E12FB44FE}" srcOrd="0" destOrd="0" presId="urn:microsoft.com/office/officeart/2005/8/layout/process1"/>
    <dgm:cxn modelId="{E57BACB3-8355-485A-A800-FAB99665608D}" type="presOf" srcId="{D5E67DC9-6DA5-4C65-A0F1-224B0CC09554}" destId="{94D6BE04-EC9A-4658-B3CB-7FE0537ADD7F}" srcOrd="0" destOrd="0" presId="urn:microsoft.com/office/officeart/2005/8/layout/process1"/>
    <dgm:cxn modelId="{1DBA1DCC-7749-41A3-A427-3BDA07972AA1}" type="presOf" srcId="{9ECC4CA9-3938-4A2F-ACEB-EA3F8CFF8A8E}" destId="{F99DD753-371D-4544-8BC0-315073E34DF1}" srcOrd="0" destOrd="0" presId="urn:microsoft.com/office/officeart/2005/8/layout/process1"/>
    <dgm:cxn modelId="{9E6638CC-AEEE-4DE0-87BE-72AB4F632496}" type="presOf" srcId="{76319AA4-B2F5-4CEB-A4D1-82B1F15F7084}" destId="{4024EA1D-EAF4-4E8B-AC3A-2EA4BA2B62CA}" srcOrd="1" destOrd="0" presId="urn:microsoft.com/office/officeart/2005/8/layout/process1"/>
    <dgm:cxn modelId="{E3C4FBDB-D2B6-483C-9078-383049AD274D}" type="presOf" srcId="{8B2F2515-26E4-4F46-89FA-4E038E6C5D53}" destId="{0B91FF34-829A-48DA-822E-F913029B382C}" srcOrd="0" destOrd="0" presId="urn:microsoft.com/office/officeart/2005/8/layout/process1"/>
    <dgm:cxn modelId="{C4D468F3-8F09-4A52-9F1C-54E1F193D613}" srcId="{8DDE7F59-D1C7-4DCD-811E-B93F4349796E}" destId="{9ECC4CA9-3938-4A2F-ACEB-EA3F8CFF8A8E}" srcOrd="3" destOrd="0" parTransId="{B68F943B-1B6D-485C-843F-47A8F006ACCB}" sibTransId="{4C6F95C1-4475-4FE4-AFC7-C8AEA767CC6E}"/>
    <dgm:cxn modelId="{9F311DF4-7D40-456B-BBA0-D37F8B222976}" type="presOf" srcId="{6502A865-3549-4A17-B861-BAEC38B42257}" destId="{99F7C97A-E746-471B-9DEA-A2E6C670BADB}" srcOrd="0" destOrd="0" presId="urn:microsoft.com/office/officeart/2005/8/layout/process1"/>
    <dgm:cxn modelId="{9F1C23F9-AA61-4EED-B545-04CA767F5293}" srcId="{8DDE7F59-D1C7-4DCD-811E-B93F4349796E}" destId="{6502A865-3549-4A17-B861-BAEC38B42257}" srcOrd="1" destOrd="0" parTransId="{875CDAF4-C558-4FD4-9D37-2E88D8139D55}" sibTransId="{76319AA4-B2F5-4CEB-A4D1-82B1F15F7084}"/>
    <dgm:cxn modelId="{A5C8C8FC-D1C8-44E2-BA87-2368BB07B9E0}" type="presOf" srcId="{931C69EA-D6B0-4C69-98EE-FAFCCA4AE2A7}" destId="{8DB518FC-2421-46C2-AAEF-962E372C0372}" srcOrd="0" destOrd="0" presId="urn:microsoft.com/office/officeart/2005/8/layout/process1"/>
    <dgm:cxn modelId="{F273771E-301E-4B51-A47E-B7A16567BA8A}" type="presParOf" srcId="{939FFA3E-B8B5-409A-A718-B47D7F790A5F}" destId="{0B91FF34-829A-48DA-822E-F913029B382C}" srcOrd="0" destOrd="0" presId="urn:microsoft.com/office/officeart/2005/8/layout/process1"/>
    <dgm:cxn modelId="{1DC6EDDF-EFFA-40DF-9925-C0272BBA6275}" type="presParOf" srcId="{939FFA3E-B8B5-409A-A718-B47D7F790A5F}" destId="{94D6BE04-EC9A-4658-B3CB-7FE0537ADD7F}" srcOrd="1" destOrd="0" presId="urn:microsoft.com/office/officeart/2005/8/layout/process1"/>
    <dgm:cxn modelId="{AC088AE1-50E5-44D4-8AE1-65B0F6F1B747}" type="presParOf" srcId="{94D6BE04-EC9A-4658-B3CB-7FE0537ADD7F}" destId="{1EEC943F-79E2-4424-87CF-8858B12BEC83}" srcOrd="0" destOrd="0" presId="urn:microsoft.com/office/officeart/2005/8/layout/process1"/>
    <dgm:cxn modelId="{EF179C57-F1CD-40D0-A9C3-013349BC6D43}" type="presParOf" srcId="{939FFA3E-B8B5-409A-A718-B47D7F790A5F}" destId="{99F7C97A-E746-471B-9DEA-A2E6C670BADB}" srcOrd="2" destOrd="0" presId="urn:microsoft.com/office/officeart/2005/8/layout/process1"/>
    <dgm:cxn modelId="{472FAB92-A0EA-4420-95EE-DAE8EAC407EF}" type="presParOf" srcId="{939FFA3E-B8B5-409A-A718-B47D7F790A5F}" destId="{A69B0E1E-12B1-48A4-BE79-F8437395B3E0}" srcOrd="3" destOrd="0" presId="urn:microsoft.com/office/officeart/2005/8/layout/process1"/>
    <dgm:cxn modelId="{3B730478-FE73-4172-9907-17E1F72ADE63}" type="presParOf" srcId="{A69B0E1E-12B1-48A4-BE79-F8437395B3E0}" destId="{4024EA1D-EAF4-4E8B-AC3A-2EA4BA2B62CA}" srcOrd="0" destOrd="0" presId="urn:microsoft.com/office/officeart/2005/8/layout/process1"/>
    <dgm:cxn modelId="{05FBE59D-4DF2-44EC-82D0-A209B41F4FA7}" type="presParOf" srcId="{939FFA3E-B8B5-409A-A718-B47D7F790A5F}" destId="{8DB518FC-2421-46C2-AAEF-962E372C0372}" srcOrd="4" destOrd="0" presId="urn:microsoft.com/office/officeart/2005/8/layout/process1"/>
    <dgm:cxn modelId="{0837E0C3-D36B-470C-A76F-16483CB1C2D7}" type="presParOf" srcId="{939FFA3E-B8B5-409A-A718-B47D7F790A5F}" destId="{11757080-A98F-4E2E-8334-2B4E12FB44FE}" srcOrd="5" destOrd="0" presId="urn:microsoft.com/office/officeart/2005/8/layout/process1"/>
    <dgm:cxn modelId="{83AD351C-FDE0-4508-910F-468CD868C6C2}" type="presParOf" srcId="{11757080-A98F-4E2E-8334-2B4E12FB44FE}" destId="{E37DA9CC-723B-48F1-9AA7-AEACA85725F0}" srcOrd="0" destOrd="0" presId="urn:microsoft.com/office/officeart/2005/8/layout/process1"/>
    <dgm:cxn modelId="{DD590BEA-BD0D-44E4-97DB-70B90E39B31F}" type="presParOf" srcId="{939FFA3E-B8B5-409A-A718-B47D7F790A5F}" destId="{F99DD753-371D-4544-8BC0-315073E34DF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DE7F59-D1C7-4DCD-811E-B93F4349796E}" type="doc">
      <dgm:prSet loTypeId="urn:microsoft.com/office/officeart/2005/8/layout/process1" loCatId="process" qsTypeId="urn:microsoft.com/office/officeart/2005/8/quickstyle/simple1" qsCatId="simple" csTypeId="urn:microsoft.com/office/officeart/2005/8/colors/accent0_2" csCatId="mainScheme" phldr="1"/>
      <dgm:spPr/>
      <dgm:t>
        <a:bodyPr/>
        <a:lstStyle/>
        <a:p>
          <a:endParaRPr lang="en-MY"/>
        </a:p>
      </dgm:t>
    </dgm:pt>
    <dgm:pt modelId="{42304FEB-538A-4280-A21A-12EAFE3705E1}">
      <dgm:prSet/>
      <dgm:spPr/>
      <dgm:t>
        <a:bodyPr/>
        <a:lstStyle/>
        <a:p>
          <a:r>
            <a:rPr lang="en-US"/>
            <a:t>Request the HTML page from the static URL</a:t>
          </a:r>
          <a:br>
            <a:rPr lang="en-US"/>
          </a:br>
          <a:br>
            <a:rPr lang="en-US"/>
          </a:br>
          <a:r>
            <a:rPr lang="en-US"/>
            <a:t>Assign the response to an objectt</a:t>
          </a:r>
          <a:endParaRPr lang="en-MY"/>
        </a:p>
      </dgm:t>
    </dgm:pt>
    <dgm:pt modelId="{26BB8C9A-A766-4740-9F18-EF8151E96435}" type="parTrans" cxnId="{EDAF0BDB-2B57-41E4-9ACA-E6F1220D617C}">
      <dgm:prSet/>
      <dgm:spPr/>
      <dgm:t>
        <a:bodyPr/>
        <a:lstStyle/>
        <a:p>
          <a:endParaRPr lang="en-MY"/>
        </a:p>
      </dgm:t>
    </dgm:pt>
    <dgm:pt modelId="{235F73EA-0082-4B08-B573-5D3CD7705844}" type="sibTrans" cxnId="{EDAF0BDB-2B57-41E4-9ACA-E6F1220D617C}">
      <dgm:prSet/>
      <dgm:spPr/>
      <dgm:t>
        <a:bodyPr/>
        <a:lstStyle/>
        <a:p>
          <a:endParaRPr lang="en-MY"/>
        </a:p>
      </dgm:t>
    </dgm:pt>
    <dgm:pt modelId="{FBB9844A-3EA3-4A83-9A8F-3A74DEF863B9}">
      <dgm:prSet/>
      <dgm:spPr/>
      <dgm:t>
        <a:bodyPr/>
        <a:lstStyle/>
        <a:p>
          <a:pPr>
            <a:buFont typeface="Arial" panose="020B0604020202020204" pitchFamily="34" charset="0"/>
            <a:buChar char="•"/>
          </a:pPr>
          <a:r>
            <a:rPr lang="en-GB">
              <a:solidFill>
                <a:schemeClr val="tx1"/>
              </a:solidFill>
            </a:rPr>
            <a:t>Create a BeautifulSoup object from the HTML response object </a:t>
          </a:r>
          <a:br>
            <a:rPr lang="en-GB">
              <a:solidFill>
                <a:schemeClr val="tx1"/>
              </a:solidFill>
            </a:rPr>
          </a:br>
          <a:br>
            <a:rPr lang="en-GB">
              <a:solidFill>
                <a:schemeClr val="tx1"/>
              </a:solidFill>
            </a:rPr>
          </a:br>
          <a:r>
            <a:rPr lang="en-GB">
              <a:solidFill>
                <a:schemeClr val="tx1"/>
              </a:solidFill>
            </a:rPr>
            <a:t>Find all tables within the HTML page</a:t>
          </a:r>
          <a:endParaRPr lang="en-MY"/>
        </a:p>
      </dgm:t>
    </dgm:pt>
    <dgm:pt modelId="{37811A9D-33CE-4196-8217-68B5B4ED275B}" type="parTrans" cxnId="{7D115FBE-F256-4D33-8282-E2BB4D2CFBA3}">
      <dgm:prSet/>
      <dgm:spPr/>
      <dgm:t>
        <a:bodyPr/>
        <a:lstStyle/>
        <a:p>
          <a:endParaRPr lang="en-MY"/>
        </a:p>
      </dgm:t>
    </dgm:pt>
    <dgm:pt modelId="{60B648D3-A3F7-4BBD-83B2-9AE507AEBB59}" type="sibTrans" cxnId="{7D115FBE-F256-4D33-8282-E2BB4D2CFBA3}">
      <dgm:prSet/>
      <dgm:spPr/>
      <dgm:t>
        <a:bodyPr/>
        <a:lstStyle/>
        <a:p>
          <a:endParaRPr lang="en-MY"/>
        </a:p>
      </dgm:t>
    </dgm:pt>
    <dgm:pt modelId="{AD136200-13DF-442A-BBD0-E259257F023F}">
      <dgm:prSet/>
      <dgm:spPr/>
      <dgm:t>
        <a:bodyPr/>
        <a:lstStyle/>
        <a:p>
          <a:pPr>
            <a:buFont typeface="Arial" panose="020B0604020202020204" pitchFamily="34" charset="0"/>
            <a:buChar char="•"/>
          </a:pPr>
          <a:r>
            <a:rPr lang="en-GB">
              <a:solidFill>
                <a:schemeClr val="tx1"/>
              </a:solidFill>
            </a:rPr>
            <a:t>Collect all column header names from the tables found within the HTML page</a:t>
          </a:r>
          <a:endParaRPr lang="en-MY"/>
        </a:p>
      </dgm:t>
    </dgm:pt>
    <dgm:pt modelId="{F7134351-153D-486D-8FA9-869C18DDEF94}" type="parTrans" cxnId="{56CF37C5-17EE-4DBB-A99D-01A5E2C41068}">
      <dgm:prSet/>
      <dgm:spPr/>
      <dgm:t>
        <a:bodyPr/>
        <a:lstStyle/>
        <a:p>
          <a:endParaRPr lang="en-MY"/>
        </a:p>
      </dgm:t>
    </dgm:pt>
    <dgm:pt modelId="{0AFD1595-EEFE-4E3C-878E-4D2DEABAF1B6}" type="sibTrans" cxnId="{56CF37C5-17EE-4DBB-A99D-01A5E2C41068}">
      <dgm:prSet/>
      <dgm:spPr/>
      <dgm:t>
        <a:bodyPr/>
        <a:lstStyle/>
        <a:p>
          <a:endParaRPr lang="en-MY"/>
        </a:p>
      </dgm:t>
    </dgm:pt>
    <dgm:pt modelId="{A8827F3B-46E1-4B81-AB10-A83313521107}">
      <dgm:prSet/>
      <dgm:spPr/>
      <dgm:t>
        <a:bodyPr/>
        <a:lstStyle/>
        <a:p>
          <a:pPr>
            <a:buFont typeface="Arial" panose="020B0604020202020204" pitchFamily="34" charset="0"/>
            <a:buChar char="•"/>
          </a:pPr>
          <a:r>
            <a:rPr lang="en-US"/>
            <a:t>Use the column names as keys in a dictionary</a:t>
          </a:r>
          <a:br>
            <a:rPr lang="en-US"/>
          </a:br>
          <a:br>
            <a:rPr lang="en-US"/>
          </a:br>
          <a:r>
            <a:rPr lang="en-US"/>
            <a:t>Use custom functions and logic to parse all launch to fill the dictionary values</a:t>
          </a:r>
          <a:endParaRPr lang="en-MY"/>
        </a:p>
      </dgm:t>
    </dgm:pt>
    <dgm:pt modelId="{FBF838DB-268B-41BB-B6E6-4ACBC9663AAF}" type="parTrans" cxnId="{9AB17273-09EE-4ABF-9E88-32B7379FF0EE}">
      <dgm:prSet/>
      <dgm:spPr/>
      <dgm:t>
        <a:bodyPr/>
        <a:lstStyle/>
        <a:p>
          <a:endParaRPr lang="en-MY"/>
        </a:p>
      </dgm:t>
    </dgm:pt>
    <dgm:pt modelId="{127BBC18-BC98-4005-B8E1-709D4ABD7F12}" type="sibTrans" cxnId="{9AB17273-09EE-4ABF-9E88-32B7379FF0EE}">
      <dgm:prSet/>
      <dgm:spPr/>
      <dgm:t>
        <a:bodyPr/>
        <a:lstStyle/>
        <a:p>
          <a:endParaRPr lang="en-MY"/>
        </a:p>
      </dgm:t>
    </dgm:pt>
    <dgm:pt modelId="{0E3ACB9F-6F4A-4E8D-8100-A00D0A6D8452}">
      <dgm:prSet/>
      <dgm:spPr/>
      <dgm:t>
        <a:bodyPr/>
        <a:lstStyle/>
        <a:p>
          <a:pPr>
            <a:buFont typeface="Arial" panose="020B0604020202020204" pitchFamily="34" charset="0"/>
            <a:buChar char="•"/>
          </a:pPr>
          <a:r>
            <a:rPr lang="en-GB">
              <a:solidFill>
                <a:schemeClr val="tx1"/>
              </a:solidFill>
            </a:rPr>
            <a:t>Convert the dictionary to a Pandas DataFrame ready for export</a:t>
          </a:r>
          <a:endParaRPr lang="en-MY"/>
        </a:p>
      </dgm:t>
    </dgm:pt>
    <dgm:pt modelId="{86647D3D-E366-4D0B-A8EC-CF5705BEF53E}" type="parTrans" cxnId="{C3031E27-F8D9-445B-BA1F-5D485774D235}">
      <dgm:prSet/>
      <dgm:spPr/>
      <dgm:t>
        <a:bodyPr/>
        <a:lstStyle/>
        <a:p>
          <a:endParaRPr lang="en-MY"/>
        </a:p>
      </dgm:t>
    </dgm:pt>
    <dgm:pt modelId="{504B0443-2BCC-4491-B985-0BF315E3159E}" type="sibTrans" cxnId="{C3031E27-F8D9-445B-BA1F-5D485774D235}">
      <dgm:prSet/>
      <dgm:spPr/>
      <dgm:t>
        <a:bodyPr/>
        <a:lstStyle/>
        <a:p>
          <a:endParaRPr lang="en-MY"/>
        </a:p>
      </dgm:t>
    </dgm:pt>
    <dgm:pt modelId="{939FFA3E-B8B5-409A-A718-B47D7F790A5F}" type="pres">
      <dgm:prSet presAssocID="{8DDE7F59-D1C7-4DCD-811E-B93F4349796E}" presName="Name0" presStyleCnt="0">
        <dgm:presLayoutVars>
          <dgm:dir/>
          <dgm:resizeHandles val="exact"/>
        </dgm:presLayoutVars>
      </dgm:prSet>
      <dgm:spPr/>
    </dgm:pt>
    <dgm:pt modelId="{EE400A64-CD32-4D92-9685-A9E457315CE8}" type="pres">
      <dgm:prSet presAssocID="{42304FEB-538A-4280-A21A-12EAFE3705E1}" presName="node" presStyleLbl="node1" presStyleIdx="0" presStyleCnt="5">
        <dgm:presLayoutVars>
          <dgm:bulletEnabled val="1"/>
        </dgm:presLayoutVars>
      </dgm:prSet>
      <dgm:spPr/>
    </dgm:pt>
    <dgm:pt modelId="{71C3AFC3-BD6B-4EFC-BB16-BFA8F901729D}" type="pres">
      <dgm:prSet presAssocID="{235F73EA-0082-4B08-B573-5D3CD7705844}" presName="sibTrans" presStyleLbl="sibTrans2D1" presStyleIdx="0" presStyleCnt="4"/>
      <dgm:spPr/>
    </dgm:pt>
    <dgm:pt modelId="{1AF518BF-4BDB-4365-B04B-2E053A66D055}" type="pres">
      <dgm:prSet presAssocID="{235F73EA-0082-4B08-B573-5D3CD7705844}" presName="connectorText" presStyleLbl="sibTrans2D1" presStyleIdx="0" presStyleCnt="4"/>
      <dgm:spPr/>
    </dgm:pt>
    <dgm:pt modelId="{6D77443C-5ADE-42B7-B4C8-DAB956A52201}" type="pres">
      <dgm:prSet presAssocID="{FBB9844A-3EA3-4A83-9A8F-3A74DEF863B9}" presName="node" presStyleLbl="node1" presStyleIdx="1" presStyleCnt="5">
        <dgm:presLayoutVars>
          <dgm:bulletEnabled val="1"/>
        </dgm:presLayoutVars>
      </dgm:prSet>
      <dgm:spPr/>
    </dgm:pt>
    <dgm:pt modelId="{BDAF1C46-8F16-4409-BF56-7B1B25F62DDC}" type="pres">
      <dgm:prSet presAssocID="{60B648D3-A3F7-4BBD-83B2-9AE507AEBB59}" presName="sibTrans" presStyleLbl="sibTrans2D1" presStyleIdx="1" presStyleCnt="4"/>
      <dgm:spPr/>
    </dgm:pt>
    <dgm:pt modelId="{A5757519-2BE6-4012-8C24-94F702A3A505}" type="pres">
      <dgm:prSet presAssocID="{60B648D3-A3F7-4BBD-83B2-9AE507AEBB59}" presName="connectorText" presStyleLbl="sibTrans2D1" presStyleIdx="1" presStyleCnt="4"/>
      <dgm:spPr/>
    </dgm:pt>
    <dgm:pt modelId="{E7876F2A-6234-4646-8A32-7015F0D246CF}" type="pres">
      <dgm:prSet presAssocID="{AD136200-13DF-442A-BBD0-E259257F023F}" presName="node" presStyleLbl="node1" presStyleIdx="2" presStyleCnt="5">
        <dgm:presLayoutVars>
          <dgm:bulletEnabled val="1"/>
        </dgm:presLayoutVars>
      </dgm:prSet>
      <dgm:spPr/>
    </dgm:pt>
    <dgm:pt modelId="{5E673E6F-7CCE-4754-9083-BB6332C93231}" type="pres">
      <dgm:prSet presAssocID="{0AFD1595-EEFE-4E3C-878E-4D2DEABAF1B6}" presName="sibTrans" presStyleLbl="sibTrans2D1" presStyleIdx="2" presStyleCnt="4"/>
      <dgm:spPr/>
    </dgm:pt>
    <dgm:pt modelId="{5AD5F569-CCD0-43E9-A9FA-552A11EE69B6}" type="pres">
      <dgm:prSet presAssocID="{0AFD1595-EEFE-4E3C-878E-4D2DEABAF1B6}" presName="connectorText" presStyleLbl="sibTrans2D1" presStyleIdx="2" presStyleCnt="4"/>
      <dgm:spPr/>
    </dgm:pt>
    <dgm:pt modelId="{96B6CB70-801D-46B6-B4B6-A3AA1E164969}" type="pres">
      <dgm:prSet presAssocID="{A8827F3B-46E1-4B81-AB10-A83313521107}" presName="node" presStyleLbl="node1" presStyleIdx="3" presStyleCnt="5">
        <dgm:presLayoutVars>
          <dgm:bulletEnabled val="1"/>
        </dgm:presLayoutVars>
      </dgm:prSet>
      <dgm:spPr/>
    </dgm:pt>
    <dgm:pt modelId="{57E92663-E4BB-4F4A-A15E-2D40B0A6531F}" type="pres">
      <dgm:prSet presAssocID="{127BBC18-BC98-4005-B8E1-709D4ABD7F12}" presName="sibTrans" presStyleLbl="sibTrans2D1" presStyleIdx="3" presStyleCnt="4"/>
      <dgm:spPr/>
    </dgm:pt>
    <dgm:pt modelId="{29DFC96A-AC01-4890-826B-77614AF896CB}" type="pres">
      <dgm:prSet presAssocID="{127BBC18-BC98-4005-B8E1-709D4ABD7F12}" presName="connectorText" presStyleLbl="sibTrans2D1" presStyleIdx="3" presStyleCnt="4"/>
      <dgm:spPr/>
    </dgm:pt>
    <dgm:pt modelId="{5D71CBD5-B9C7-4D89-A696-D5FC99AA1456}" type="pres">
      <dgm:prSet presAssocID="{0E3ACB9F-6F4A-4E8D-8100-A00D0A6D8452}" presName="node" presStyleLbl="node1" presStyleIdx="4" presStyleCnt="5">
        <dgm:presLayoutVars>
          <dgm:bulletEnabled val="1"/>
        </dgm:presLayoutVars>
      </dgm:prSet>
      <dgm:spPr/>
    </dgm:pt>
  </dgm:ptLst>
  <dgm:cxnLst>
    <dgm:cxn modelId="{DE57B21D-E167-4E72-B35D-D2B084331BB8}" type="presOf" srcId="{0AFD1595-EEFE-4E3C-878E-4D2DEABAF1B6}" destId="{5E673E6F-7CCE-4754-9083-BB6332C93231}" srcOrd="0" destOrd="0" presId="urn:microsoft.com/office/officeart/2005/8/layout/process1"/>
    <dgm:cxn modelId="{AAC8A520-2F67-40C6-BD45-6A8C44E5A4BF}" type="presOf" srcId="{0E3ACB9F-6F4A-4E8D-8100-A00D0A6D8452}" destId="{5D71CBD5-B9C7-4D89-A696-D5FC99AA1456}" srcOrd="0" destOrd="0" presId="urn:microsoft.com/office/officeart/2005/8/layout/process1"/>
    <dgm:cxn modelId="{C3031E27-F8D9-445B-BA1F-5D485774D235}" srcId="{8DDE7F59-D1C7-4DCD-811E-B93F4349796E}" destId="{0E3ACB9F-6F4A-4E8D-8100-A00D0A6D8452}" srcOrd="4" destOrd="0" parTransId="{86647D3D-E366-4D0B-A8EC-CF5705BEF53E}" sibTransId="{504B0443-2BCC-4491-B985-0BF315E3159E}"/>
    <dgm:cxn modelId="{30A52439-EB32-418F-98D3-65FFE0FBF3CC}" type="presOf" srcId="{60B648D3-A3F7-4BBD-83B2-9AE507AEBB59}" destId="{A5757519-2BE6-4012-8C24-94F702A3A505}" srcOrd="1" destOrd="0" presId="urn:microsoft.com/office/officeart/2005/8/layout/process1"/>
    <dgm:cxn modelId="{C3375944-7718-4101-9159-639079EB35DA}" type="presOf" srcId="{FBB9844A-3EA3-4A83-9A8F-3A74DEF863B9}" destId="{6D77443C-5ADE-42B7-B4C8-DAB956A52201}" srcOrd="0" destOrd="0" presId="urn:microsoft.com/office/officeart/2005/8/layout/process1"/>
    <dgm:cxn modelId="{21BC6D6F-CCDF-425F-BB1B-A3282679E384}" type="presOf" srcId="{A8827F3B-46E1-4B81-AB10-A83313521107}" destId="{96B6CB70-801D-46B6-B4B6-A3AA1E164969}" srcOrd="0" destOrd="0" presId="urn:microsoft.com/office/officeart/2005/8/layout/process1"/>
    <dgm:cxn modelId="{9AB17273-09EE-4ABF-9E88-32B7379FF0EE}" srcId="{8DDE7F59-D1C7-4DCD-811E-B93F4349796E}" destId="{A8827F3B-46E1-4B81-AB10-A83313521107}" srcOrd="3" destOrd="0" parTransId="{FBF838DB-268B-41BB-B6E6-4ACBC9663AAF}" sibTransId="{127BBC18-BC98-4005-B8E1-709D4ABD7F12}"/>
    <dgm:cxn modelId="{56D89A77-01F6-4FDB-9A8A-E2C435C4B460}" type="presOf" srcId="{42304FEB-538A-4280-A21A-12EAFE3705E1}" destId="{EE400A64-CD32-4D92-9685-A9E457315CE8}" srcOrd="0" destOrd="0" presId="urn:microsoft.com/office/officeart/2005/8/layout/process1"/>
    <dgm:cxn modelId="{A91F7F7D-FEF0-4069-ABA8-6B3FF325BC49}" type="presOf" srcId="{235F73EA-0082-4B08-B573-5D3CD7705844}" destId="{71C3AFC3-BD6B-4EFC-BB16-BFA8F901729D}" srcOrd="0" destOrd="0" presId="urn:microsoft.com/office/officeart/2005/8/layout/process1"/>
    <dgm:cxn modelId="{DC94F08C-DFBC-4760-991A-FEDCE76A59FC}" type="presOf" srcId="{8DDE7F59-D1C7-4DCD-811E-B93F4349796E}" destId="{939FFA3E-B8B5-409A-A718-B47D7F790A5F}" srcOrd="0" destOrd="0" presId="urn:microsoft.com/office/officeart/2005/8/layout/process1"/>
    <dgm:cxn modelId="{83168D93-5E6B-44D3-81C5-E720DBA8928F}" type="presOf" srcId="{127BBC18-BC98-4005-B8E1-709D4ABD7F12}" destId="{57E92663-E4BB-4F4A-A15E-2D40B0A6531F}" srcOrd="0" destOrd="0" presId="urn:microsoft.com/office/officeart/2005/8/layout/process1"/>
    <dgm:cxn modelId="{E95AA39C-3E70-4C14-BC89-339DEB4186A9}" type="presOf" srcId="{0AFD1595-EEFE-4E3C-878E-4D2DEABAF1B6}" destId="{5AD5F569-CCD0-43E9-A9FA-552A11EE69B6}" srcOrd="1" destOrd="0" presId="urn:microsoft.com/office/officeart/2005/8/layout/process1"/>
    <dgm:cxn modelId="{106260A9-7FD5-4BC0-A75C-237A8FE788ED}" type="presOf" srcId="{60B648D3-A3F7-4BBD-83B2-9AE507AEBB59}" destId="{BDAF1C46-8F16-4409-BF56-7B1B25F62DDC}" srcOrd="0" destOrd="0" presId="urn:microsoft.com/office/officeart/2005/8/layout/process1"/>
    <dgm:cxn modelId="{9FE7F8B6-C49A-49CE-B2CF-09A3476581E4}" type="presOf" srcId="{127BBC18-BC98-4005-B8E1-709D4ABD7F12}" destId="{29DFC96A-AC01-4890-826B-77614AF896CB}" srcOrd="1" destOrd="0" presId="urn:microsoft.com/office/officeart/2005/8/layout/process1"/>
    <dgm:cxn modelId="{7D115FBE-F256-4D33-8282-E2BB4D2CFBA3}" srcId="{8DDE7F59-D1C7-4DCD-811E-B93F4349796E}" destId="{FBB9844A-3EA3-4A83-9A8F-3A74DEF863B9}" srcOrd="1" destOrd="0" parTransId="{37811A9D-33CE-4196-8217-68B5B4ED275B}" sibTransId="{60B648D3-A3F7-4BBD-83B2-9AE507AEBB59}"/>
    <dgm:cxn modelId="{56CF37C5-17EE-4DBB-A99D-01A5E2C41068}" srcId="{8DDE7F59-D1C7-4DCD-811E-B93F4349796E}" destId="{AD136200-13DF-442A-BBD0-E259257F023F}" srcOrd="2" destOrd="0" parTransId="{F7134351-153D-486D-8FA9-869C18DDEF94}" sibTransId="{0AFD1595-EEFE-4E3C-878E-4D2DEABAF1B6}"/>
    <dgm:cxn modelId="{EDAF0BDB-2B57-41E4-9ACA-E6F1220D617C}" srcId="{8DDE7F59-D1C7-4DCD-811E-B93F4349796E}" destId="{42304FEB-538A-4280-A21A-12EAFE3705E1}" srcOrd="0" destOrd="0" parTransId="{26BB8C9A-A766-4740-9F18-EF8151E96435}" sibTransId="{235F73EA-0082-4B08-B573-5D3CD7705844}"/>
    <dgm:cxn modelId="{5122ECF6-D889-453B-9749-FF6C3E50D8EE}" type="presOf" srcId="{235F73EA-0082-4B08-B573-5D3CD7705844}" destId="{1AF518BF-4BDB-4365-B04B-2E053A66D055}" srcOrd="1" destOrd="0" presId="urn:microsoft.com/office/officeart/2005/8/layout/process1"/>
    <dgm:cxn modelId="{6D1F43F8-62D5-465C-AFCB-BFFCD16B28A1}" type="presOf" srcId="{AD136200-13DF-442A-BBD0-E259257F023F}" destId="{E7876F2A-6234-4646-8A32-7015F0D246CF}" srcOrd="0" destOrd="0" presId="urn:microsoft.com/office/officeart/2005/8/layout/process1"/>
    <dgm:cxn modelId="{A6B4FCAA-13FF-4394-B69A-E0E88457D4CB}" type="presParOf" srcId="{939FFA3E-B8B5-409A-A718-B47D7F790A5F}" destId="{EE400A64-CD32-4D92-9685-A9E457315CE8}" srcOrd="0" destOrd="0" presId="urn:microsoft.com/office/officeart/2005/8/layout/process1"/>
    <dgm:cxn modelId="{B0E2BDB6-70E7-4FF3-9558-9A39543FC670}" type="presParOf" srcId="{939FFA3E-B8B5-409A-A718-B47D7F790A5F}" destId="{71C3AFC3-BD6B-4EFC-BB16-BFA8F901729D}" srcOrd="1" destOrd="0" presId="urn:microsoft.com/office/officeart/2005/8/layout/process1"/>
    <dgm:cxn modelId="{7DAFC8EF-1426-4757-A597-A92567415944}" type="presParOf" srcId="{71C3AFC3-BD6B-4EFC-BB16-BFA8F901729D}" destId="{1AF518BF-4BDB-4365-B04B-2E053A66D055}" srcOrd="0" destOrd="0" presId="urn:microsoft.com/office/officeart/2005/8/layout/process1"/>
    <dgm:cxn modelId="{2B737E13-66FD-48B5-91D1-4FB01AEFD424}" type="presParOf" srcId="{939FFA3E-B8B5-409A-A718-B47D7F790A5F}" destId="{6D77443C-5ADE-42B7-B4C8-DAB956A52201}" srcOrd="2" destOrd="0" presId="urn:microsoft.com/office/officeart/2005/8/layout/process1"/>
    <dgm:cxn modelId="{6136C7FB-9687-4C27-B8D2-8A64BFB367F2}" type="presParOf" srcId="{939FFA3E-B8B5-409A-A718-B47D7F790A5F}" destId="{BDAF1C46-8F16-4409-BF56-7B1B25F62DDC}" srcOrd="3" destOrd="0" presId="urn:microsoft.com/office/officeart/2005/8/layout/process1"/>
    <dgm:cxn modelId="{6B5BD3F0-015C-4829-AEDE-9C3E797A05E0}" type="presParOf" srcId="{BDAF1C46-8F16-4409-BF56-7B1B25F62DDC}" destId="{A5757519-2BE6-4012-8C24-94F702A3A505}" srcOrd="0" destOrd="0" presId="urn:microsoft.com/office/officeart/2005/8/layout/process1"/>
    <dgm:cxn modelId="{3FD42883-BFCB-4DF4-8A0E-6A8D1F7640F0}" type="presParOf" srcId="{939FFA3E-B8B5-409A-A718-B47D7F790A5F}" destId="{E7876F2A-6234-4646-8A32-7015F0D246CF}" srcOrd="4" destOrd="0" presId="urn:microsoft.com/office/officeart/2005/8/layout/process1"/>
    <dgm:cxn modelId="{F15BA792-791A-4B4B-B584-52AF7859DC8A}" type="presParOf" srcId="{939FFA3E-B8B5-409A-A718-B47D7F790A5F}" destId="{5E673E6F-7CCE-4754-9083-BB6332C93231}" srcOrd="5" destOrd="0" presId="urn:microsoft.com/office/officeart/2005/8/layout/process1"/>
    <dgm:cxn modelId="{DC3D440D-461A-4B8A-ABC1-A6FEEC592175}" type="presParOf" srcId="{5E673E6F-7CCE-4754-9083-BB6332C93231}" destId="{5AD5F569-CCD0-43E9-A9FA-552A11EE69B6}" srcOrd="0" destOrd="0" presId="urn:microsoft.com/office/officeart/2005/8/layout/process1"/>
    <dgm:cxn modelId="{E58B1C50-B1B9-4036-9F25-69D7927C81AD}" type="presParOf" srcId="{939FFA3E-B8B5-409A-A718-B47D7F790A5F}" destId="{96B6CB70-801D-46B6-B4B6-A3AA1E164969}" srcOrd="6" destOrd="0" presId="urn:microsoft.com/office/officeart/2005/8/layout/process1"/>
    <dgm:cxn modelId="{8B603994-3ABC-4F5E-83C4-C39DB8935F69}" type="presParOf" srcId="{939FFA3E-B8B5-409A-A718-B47D7F790A5F}" destId="{57E92663-E4BB-4F4A-A15E-2D40B0A6531F}" srcOrd="7" destOrd="0" presId="urn:microsoft.com/office/officeart/2005/8/layout/process1"/>
    <dgm:cxn modelId="{46BD69F4-2F1A-49B7-9EC5-BE08E740446C}" type="presParOf" srcId="{57E92663-E4BB-4F4A-A15E-2D40B0A6531F}" destId="{29DFC96A-AC01-4890-826B-77614AF896CB}" srcOrd="0" destOrd="0" presId="urn:microsoft.com/office/officeart/2005/8/layout/process1"/>
    <dgm:cxn modelId="{A16CABF4-0D47-4A28-B49F-6289BF415D18}" type="presParOf" srcId="{939FFA3E-B8B5-409A-A718-B47D7F790A5F}" destId="{5D71CBD5-B9C7-4D89-A696-D5FC99AA1456}"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71A739-6ECA-43D9-AE1A-3F20E13E8C2F}"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MY"/>
        </a:p>
      </dgm:t>
    </dgm:pt>
    <dgm:pt modelId="{0C399936-9E3A-4BB5-8AE2-FC401C31CF93}">
      <dgm:prSet phldrT="[Text]"/>
      <dgm:spPr/>
      <dgm:t>
        <a:bodyPr/>
        <a:lstStyle/>
        <a:p>
          <a:r>
            <a:rPr lang="en-US"/>
            <a:t>Scatter Chart</a:t>
          </a:r>
          <a:endParaRPr lang="en-MY"/>
        </a:p>
      </dgm:t>
    </dgm:pt>
    <dgm:pt modelId="{A5247057-AF69-4A54-BD85-019EDBD8BD7E}" type="parTrans" cxnId="{74511A1F-AAA0-4370-88F6-4602F620897F}">
      <dgm:prSet/>
      <dgm:spPr/>
      <dgm:t>
        <a:bodyPr/>
        <a:lstStyle/>
        <a:p>
          <a:endParaRPr lang="en-MY"/>
        </a:p>
      </dgm:t>
    </dgm:pt>
    <dgm:pt modelId="{724D76E6-1057-4811-B298-96C7E911AB6A}" type="sibTrans" cxnId="{74511A1F-AAA0-4370-88F6-4602F620897F}">
      <dgm:prSet/>
      <dgm:spPr/>
      <dgm:t>
        <a:bodyPr/>
        <a:lstStyle/>
        <a:p>
          <a:endParaRPr lang="en-MY"/>
        </a:p>
      </dgm:t>
    </dgm:pt>
    <dgm:pt modelId="{E44AB974-D71B-410D-8222-17BB41FD9DD5}">
      <dgm:prSet phldrT="[Text]"/>
      <dgm:spPr/>
      <dgm:t>
        <a:bodyPr/>
        <a:lstStyle/>
        <a:p>
          <a:r>
            <a:rPr lang="en-US"/>
            <a:t>Flight Number and Launch Site </a:t>
          </a:r>
          <a:endParaRPr lang="en-MY"/>
        </a:p>
      </dgm:t>
    </dgm:pt>
    <dgm:pt modelId="{B99E817F-DC7E-4015-B05A-916CF0577360}" type="parTrans" cxnId="{418535E0-48D3-45D1-B28A-9400518F6BDF}">
      <dgm:prSet/>
      <dgm:spPr/>
      <dgm:t>
        <a:bodyPr/>
        <a:lstStyle/>
        <a:p>
          <a:endParaRPr lang="en-MY"/>
        </a:p>
      </dgm:t>
    </dgm:pt>
    <dgm:pt modelId="{A9A254AB-DC15-44BD-836B-9B34F87CA9FE}" type="sibTrans" cxnId="{418535E0-48D3-45D1-B28A-9400518F6BDF}">
      <dgm:prSet/>
      <dgm:spPr/>
      <dgm:t>
        <a:bodyPr/>
        <a:lstStyle/>
        <a:p>
          <a:endParaRPr lang="en-MY"/>
        </a:p>
      </dgm:t>
    </dgm:pt>
    <dgm:pt modelId="{755828FC-E15B-4636-B872-6A217208D656}">
      <dgm:prSet phldrT="[Text]"/>
      <dgm:spPr/>
      <dgm:t>
        <a:bodyPr/>
        <a:lstStyle/>
        <a:p>
          <a:r>
            <a:rPr lang="en-US"/>
            <a:t>Bar Chart</a:t>
          </a:r>
          <a:endParaRPr lang="en-MY"/>
        </a:p>
      </dgm:t>
    </dgm:pt>
    <dgm:pt modelId="{BCE90C84-4F8C-4093-98B0-512F98284181}" type="parTrans" cxnId="{FCA1AEA8-4460-40B1-B014-5FC4CE7A1449}">
      <dgm:prSet/>
      <dgm:spPr/>
      <dgm:t>
        <a:bodyPr/>
        <a:lstStyle/>
        <a:p>
          <a:endParaRPr lang="en-MY"/>
        </a:p>
      </dgm:t>
    </dgm:pt>
    <dgm:pt modelId="{8FD863A9-F79F-4DB7-A18E-AF5D0A99AFB2}" type="sibTrans" cxnId="{FCA1AEA8-4460-40B1-B014-5FC4CE7A1449}">
      <dgm:prSet/>
      <dgm:spPr/>
      <dgm:t>
        <a:bodyPr/>
        <a:lstStyle/>
        <a:p>
          <a:endParaRPr lang="en-MY"/>
        </a:p>
      </dgm:t>
    </dgm:pt>
    <dgm:pt modelId="{7039DA16-C337-4F4F-BA7D-94FBC6BA1F79}">
      <dgm:prSet phldrT="[Text]"/>
      <dgm:spPr/>
      <dgm:t>
        <a:bodyPr/>
        <a:lstStyle/>
        <a:p>
          <a:r>
            <a:rPr lang="en-US"/>
            <a:t>Success Rate and Orbit Type </a:t>
          </a:r>
          <a:endParaRPr lang="en-MY"/>
        </a:p>
      </dgm:t>
    </dgm:pt>
    <dgm:pt modelId="{1BC2597D-BCFB-40DD-B48E-81173CED9356}" type="parTrans" cxnId="{951ECC24-1484-470F-BBFB-6F7624BEC0E5}">
      <dgm:prSet/>
      <dgm:spPr/>
      <dgm:t>
        <a:bodyPr/>
        <a:lstStyle/>
        <a:p>
          <a:endParaRPr lang="en-MY"/>
        </a:p>
      </dgm:t>
    </dgm:pt>
    <dgm:pt modelId="{ED7440BF-DA89-4FB4-8949-FEE402DE8928}" type="sibTrans" cxnId="{951ECC24-1484-470F-BBFB-6F7624BEC0E5}">
      <dgm:prSet/>
      <dgm:spPr/>
      <dgm:t>
        <a:bodyPr/>
        <a:lstStyle/>
        <a:p>
          <a:endParaRPr lang="en-MY"/>
        </a:p>
      </dgm:t>
    </dgm:pt>
    <dgm:pt modelId="{5ABFDFB7-F05F-415B-BEED-99CA4866F501}">
      <dgm:prSet phldrT="[Text]"/>
      <dgm:spPr/>
      <dgm:t>
        <a:bodyPr/>
        <a:lstStyle/>
        <a:p>
          <a:r>
            <a:rPr lang="en-US"/>
            <a:t>Line Chart</a:t>
          </a:r>
          <a:endParaRPr lang="en-MY"/>
        </a:p>
      </dgm:t>
    </dgm:pt>
    <dgm:pt modelId="{361F745E-BB50-4743-83B1-08F650A176E3}" type="parTrans" cxnId="{ED13E75D-CE82-41AD-AD91-A780CC3CAF97}">
      <dgm:prSet/>
      <dgm:spPr/>
      <dgm:t>
        <a:bodyPr/>
        <a:lstStyle/>
        <a:p>
          <a:endParaRPr lang="en-MY"/>
        </a:p>
      </dgm:t>
    </dgm:pt>
    <dgm:pt modelId="{23220C08-AB83-4182-A331-12C0FDEE603C}" type="sibTrans" cxnId="{ED13E75D-CE82-41AD-AD91-A780CC3CAF97}">
      <dgm:prSet/>
      <dgm:spPr/>
      <dgm:t>
        <a:bodyPr/>
        <a:lstStyle/>
        <a:p>
          <a:endParaRPr lang="en-MY"/>
        </a:p>
      </dgm:t>
    </dgm:pt>
    <dgm:pt modelId="{8578EE7E-7682-4C99-BC4B-0FCF9626F067}">
      <dgm:prSet phldrT="[Text]"/>
      <dgm:spPr/>
      <dgm:t>
        <a:bodyPr/>
        <a:lstStyle/>
        <a:p>
          <a:r>
            <a:rPr lang="en-US"/>
            <a:t>Success Rate and Year (i.e. the launch success yearly trend) </a:t>
          </a:r>
          <a:endParaRPr lang="en-MY"/>
        </a:p>
      </dgm:t>
    </dgm:pt>
    <dgm:pt modelId="{BEFC74F0-AA4D-4C91-9A61-58D9AB3B5F96}" type="parTrans" cxnId="{88B65DB6-896D-4B85-8DA7-12EFAF99282E}">
      <dgm:prSet/>
      <dgm:spPr/>
      <dgm:t>
        <a:bodyPr/>
        <a:lstStyle/>
        <a:p>
          <a:endParaRPr lang="en-MY"/>
        </a:p>
      </dgm:t>
    </dgm:pt>
    <dgm:pt modelId="{E0F8A1B5-A8E6-4B69-AA14-E5D2CF71914E}" type="sibTrans" cxnId="{88B65DB6-896D-4B85-8DA7-12EFAF99282E}">
      <dgm:prSet/>
      <dgm:spPr/>
      <dgm:t>
        <a:bodyPr/>
        <a:lstStyle/>
        <a:p>
          <a:endParaRPr lang="en-MY"/>
        </a:p>
      </dgm:t>
    </dgm:pt>
    <dgm:pt modelId="{2A580A05-49EE-447C-A869-7EB08F12EFF0}">
      <dgm:prSet/>
      <dgm:spPr/>
      <dgm:t>
        <a:bodyPr/>
        <a:lstStyle/>
        <a:p>
          <a:r>
            <a:rPr lang="en-MY"/>
            <a:t>Payload and Launch Site </a:t>
          </a:r>
        </a:p>
      </dgm:t>
    </dgm:pt>
    <dgm:pt modelId="{59508BD9-94B0-488E-8214-C17BF1663666}" type="parTrans" cxnId="{54649767-ED16-4B2C-862F-743C630DD7F7}">
      <dgm:prSet/>
      <dgm:spPr/>
      <dgm:t>
        <a:bodyPr/>
        <a:lstStyle/>
        <a:p>
          <a:endParaRPr lang="en-MY"/>
        </a:p>
      </dgm:t>
    </dgm:pt>
    <dgm:pt modelId="{AEE39033-7A0C-4962-92E3-2731963C522D}" type="sibTrans" cxnId="{54649767-ED16-4B2C-862F-743C630DD7F7}">
      <dgm:prSet/>
      <dgm:spPr/>
      <dgm:t>
        <a:bodyPr/>
        <a:lstStyle/>
        <a:p>
          <a:endParaRPr lang="en-MY"/>
        </a:p>
      </dgm:t>
    </dgm:pt>
    <dgm:pt modelId="{C37393EA-5854-4F07-851E-8FE94934BAD3}">
      <dgm:prSet/>
      <dgm:spPr/>
      <dgm:t>
        <a:bodyPr/>
        <a:lstStyle/>
        <a:p>
          <a:r>
            <a:rPr lang="en-US"/>
            <a:t>Orbit Type and Flight Number </a:t>
          </a:r>
          <a:endParaRPr lang="en-MY"/>
        </a:p>
      </dgm:t>
    </dgm:pt>
    <dgm:pt modelId="{852960B7-53F0-44E7-9EB5-FEDC8DBFB81B}" type="parTrans" cxnId="{4C4A6AA8-EDEB-42B7-8666-E922C425D810}">
      <dgm:prSet/>
      <dgm:spPr/>
      <dgm:t>
        <a:bodyPr/>
        <a:lstStyle/>
        <a:p>
          <a:endParaRPr lang="en-MY"/>
        </a:p>
      </dgm:t>
    </dgm:pt>
    <dgm:pt modelId="{8BF9E69A-B531-42B3-ADE7-BE1AC62779A2}" type="sibTrans" cxnId="{4C4A6AA8-EDEB-42B7-8666-E922C425D810}">
      <dgm:prSet/>
      <dgm:spPr/>
      <dgm:t>
        <a:bodyPr/>
        <a:lstStyle/>
        <a:p>
          <a:endParaRPr lang="en-MY"/>
        </a:p>
      </dgm:t>
    </dgm:pt>
    <dgm:pt modelId="{4428DDA8-FBC6-41E4-A4EA-C7593B38D04D}">
      <dgm:prSet/>
      <dgm:spPr/>
      <dgm:t>
        <a:bodyPr/>
        <a:lstStyle/>
        <a:p>
          <a:r>
            <a:rPr lang="en-MY"/>
            <a:t>Payload and Orbit Type</a:t>
          </a:r>
        </a:p>
      </dgm:t>
    </dgm:pt>
    <dgm:pt modelId="{7D149909-F025-4A6C-BB1C-933498DFB2E0}" type="parTrans" cxnId="{1650AA64-3A4E-4AED-99C2-362A43D07B16}">
      <dgm:prSet/>
      <dgm:spPr/>
      <dgm:t>
        <a:bodyPr/>
        <a:lstStyle/>
        <a:p>
          <a:endParaRPr lang="en-MY"/>
        </a:p>
      </dgm:t>
    </dgm:pt>
    <dgm:pt modelId="{6DBEC76E-3422-4BF8-ABE4-7ECD480505DE}" type="sibTrans" cxnId="{1650AA64-3A4E-4AED-99C2-362A43D07B16}">
      <dgm:prSet/>
      <dgm:spPr/>
      <dgm:t>
        <a:bodyPr/>
        <a:lstStyle/>
        <a:p>
          <a:endParaRPr lang="en-MY"/>
        </a:p>
      </dgm:t>
    </dgm:pt>
    <dgm:pt modelId="{A0B13717-2613-4D3B-8D01-CF427AB182B1}">
      <dgm:prSet/>
      <dgm:spPr/>
      <dgm:t>
        <a:bodyPr/>
        <a:lstStyle/>
        <a:p>
          <a:endParaRPr lang="en-MY"/>
        </a:p>
      </dgm:t>
    </dgm:pt>
    <dgm:pt modelId="{9EA30344-D781-4AB3-9D4C-923E35505E3D}" type="parTrans" cxnId="{464EFAC2-BAA4-4D20-8478-11DDC908ACD2}">
      <dgm:prSet/>
      <dgm:spPr/>
      <dgm:t>
        <a:bodyPr/>
        <a:lstStyle/>
        <a:p>
          <a:endParaRPr lang="en-MY"/>
        </a:p>
      </dgm:t>
    </dgm:pt>
    <dgm:pt modelId="{B1776F08-F4F5-498D-BD0F-A6467AC573C9}" type="sibTrans" cxnId="{464EFAC2-BAA4-4D20-8478-11DDC908ACD2}">
      <dgm:prSet/>
      <dgm:spPr/>
      <dgm:t>
        <a:bodyPr/>
        <a:lstStyle/>
        <a:p>
          <a:endParaRPr lang="en-MY"/>
        </a:p>
      </dgm:t>
    </dgm:pt>
    <dgm:pt modelId="{6F58A7F4-C5F0-44C0-B05F-63B60AA4B861}" type="pres">
      <dgm:prSet presAssocID="{C371A739-6ECA-43D9-AE1A-3F20E13E8C2F}" presName="Name0" presStyleCnt="0">
        <dgm:presLayoutVars>
          <dgm:dir/>
          <dgm:animLvl val="lvl"/>
          <dgm:resizeHandles val="exact"/>
        </dgm:presLayoutVars>
      </dgm:prSet>
      <dgm:spPr/>
    </dgm:pt>
    <dgm:pt modelId="{E40DD156-E0F7-4EF0-A372-67922D181BD7}" type="pres">
      <dgm:prSet presAssocID="{0C399936-9E3A-4BB5-8AE2-FC401C31CF93}" presName="composite" presStyleCnt="0"/>
      <dgm:spPr/>
    </dgm:pt>
    <dgm:pt modelId="{DB08A8DF-CE00-4F8E-B20B-5A1E142AAFD6}" type="pres">
      <dgm:prSet presAssocID="{0C399936-9E3A-4BB5-8AE2-FC401C31CF93}" presName="parTx" presStyleLbl="alignNode1" presStyleIdx="0" presStyleCnt="3">
        <dgm:presLayoutVars>
          <dgm:chMax val="0"/>
          <dgm:chPref val="0"/>
          <dgm:bulletEnabled val="1"/>
        </dgm:presLayoutVars>
      </dgm:prSet>
      <dgm:spPr/>
    </dgm:pt>
    <dgm:pt modelId="{6F4CE55B-540B-458D-8A5C-D27A9A366982}" type="pres">
      <dgm:prSet presAssocID="{0C399936-9E3A-4BB5-8AE2-FC401C31CF93}" presName="desTx" presStyleLbl="alignAccFollowNode1" presStyleIdx="0" presStyleCnt="3">
        <dgm:presLayoutVars>
          <dgm:bulletEnabled val="1"/>
        </dgm:presLayoutVars>
      </dgm:prSet>
      <dgm:spPr/>
    </dgm:pt>
    <dgm:pt modelId="{8DE37A13-F746-4291-8B70-FC2ABE5C10E6}" type="pres">
      <dgm:prSet presAssocID="{724D76E6-1057-4811-B298-96C7E911AB6A}" presName="space" presStyleCnt="0"/>
      <dgm:spPr/>
    </dgm:pt>
    <dgm:pt modelId="{9E02F114-BA95-41A9-9BD2-FFA411C31DCB}" type="pres">
      <dgm:prSet presAssocID="{755828FC-E15B-4636-B872-6A217208D656}" presName="composite" presStyleCnt="0"/>
      <dgm:spPr/>
    </dgm:pt>
    <dgm:pt modelId="{F4CA2F26-DC19-4A15-93DA-EEE5B741D6F7}" type="pres">
      <dgm:prSet presAssocID="{755828FC-E15B-4636-B872-6A217208D656}" presName="parTx" presStyleLbl="alignNode1" presStyleIdx="1" presStyleCnt="3">
        <dgm:presLayoutVars>
          <dgm:chMax val="0"/>
          <dgm:chPref val="0"/>
          <dgm:bulletEnabled val="1"/>
        </dgm:presLayoutVars>
      </dgm:prSet>
      <dgm:spPr/>
    </dgm:pt>
    <dgm:pt modelId="{5261276E-FEB8-41B9-BEDF-71346EBB2B43}" type="pres">
      <dgm:prSet presAssocID="{755828FC-E15B-4636-B872-6A217208D656}" presName="desTx" presStyleLbl="alignAccFollowNode1" presStyleIdx="1" presStyleCnt="3" custLinFactNeighborY="496">
        <dgm:presLayoutVars>
          <dgm:bulletEnabled val="1"/>
        </dgm:presLayoutVars>
      </dgm:prSet>
      <dgm:spPr/>
    </dgm:pt>
    <dgm:pt modelId="{E348DDE0-D9F3-4B60-A6BE-F9AEF2B98EB2}" type="pres">
      <dgm:prSet presAssocID="{8FD863A9-F79F-4DB7-A18E-AF5D0A99AFB2}" presName="space" presStyleCnt="0"/>
      <dgm:spPr/>
    </dgm:pt>
    <dgm:pt modelId="{78A39106-2ADC-483F-9201-94CA888DA993}" type="pres">
      <dgm:prSet presAssocID="{5ABFDFB7-F05F-415B-BEED-99CA4866F501}" presName="composite" presStyleCnt="0"/>
      <dgm:spPr/>
    </dgm:pt>
    <dgm:pt modelId="{0379A152-B654-4885-8384-154CDC539814}" type="pres">
      <dgm:prSet presAssocID="{5ABFDFB7-F05F-415B-BEED-99CA4866F501}" presName="parTx" presStyleLbl="alignNode1" presStyleIdx="2" presStyleCnt="3">
        <dgm:presLayoutVars>
          <dgm:chMax val="0"/>
          <dgm:chPref val="0"/>
          <dgm:bulletEnabled val="1"/>
        </dgm:presLayoutVars>
      </dgm:prSet>
      <dgm:spPr/>
    </dgm:pt>
    <dgm:pt modelId="{DD17FF76-B752-4610-A2E4-B6DD4E26B7CC}" type="pres">
      <dgm:prSet presAssocID="{5ABFDFB7-F05F-415B-BEED-99CA4866F501}" presName="desTx" presStyleLbl="alignAccFollowNode1" presStyleIdx="2" presStyleCnt="3">
        <dgm:presLayoutVars>
          <dgm:bulletEnabled val="1"/>
        </dgm:presLayoutVars>
      </dgm:prSet>
      <dgm:spPr/>
    </dgm:pt>
  </dgm:ptLst>
  <dgm:cxnLst>
    <dgm:cxn modelId="{702EF803-B7E9-4E51-B356-8667821B0720}" type="presOf" srcId="{5ABFDFB7-F05F-415B-BEED-99CA4866F501}" destId="{0379A152-B654-4885-8384-154CDC539814}" srcOrd="0" destOrd="0" presId="urn:microsoft.com/office/officeart/2005/8/layout/hList1"/>
    <dgm:cxn modelId="{74511A1F-AAA0-4370-88F6-4602F620897F}" srcId="{C371A739-6ECA-43D9-AE1A-3F20E13E8C2F}" destId="{0C399936-9E3A-4BB5-8AE2-FC401C31CF93}" srcOrd="0" destOrd="0" parTransId="{A5247057-AF69-4A54-BD85-019EDBD8BD7E}" sibTransId="{724D76E6-1057-4811-B298-96C7E911AB6A}"/>
    <dgm:cxn modelId="{951ECC24-1484-470F-BBFB-6F7624BEC0E5}" srcId="{755828FC-E15B-4636-B872-6A217208D656}" destId="{7039DA16-C337-4F4F-BA7D-94FBC6BA1F79}" srcOrd="0" destOrd="0" parTransId="{1BC2597D-BCFB-40DD-B48E-81173CED9356}" sibTransId="{ED7440BF-DA89-4FB4-8949-FEE402DE8928}"/>
    <dgm:cxn modelId="{E5B96A40-3ED3-4DB9-917B-D0C216A4908A}" type="presOf" srcId="{0C399936-9E3A-4BB5-8AE2-FC401C31CF93}" destId="{DB08A8DF-CE00-4F8E-B20B-5A1E142AAFD6}" srcOrd="0" destOrd="0" presId="urn:microsoft.com/office/officeart/2005/8/layout/hList1"/>
    <dgm:cxn modelId="{ED13E75D-CE82-41AD-AD91-A780CC3CAF97}" srcId="{C371A739-6ECA-43D9-AE1A-3F20E13E8C2F}" destId="{5ABFDFB7-F05F-415B-BEED-99CA4866F501}" srcOrd="2" destOrd="0" parTransId="{361F745E-BB50-4743-83B1-08F650A176E3}" sibTransId="{23220C08-AB83-4182-A331-12C0FDEE603C}"/>
    <dgm:cxn modelId="{30CDE741-6BB3-4A2C-9ABF-4B4481E63837}" type="presOf" srcId="{A0B13717-2613-4D3B-8D01-CF427AB182B1}" destId="{DD17FF76-B752-4610-A2E4-B6DD4E26B7CC}" srcOrd="0" destOrd="1" presId="urn:microsoft.com/office/officeart/2005/8/layout/hList1"/>
    <dgm:cxn modelId="{1650AA64-3A4E-4AED-99C2-362A43D07B16}" srcId="{0C399936-9E3A-4BB5-8AE2-FC401C31CF93}" destId="{4428DDA8-FBC6-41E4-A4EA-C7593B38D04D}" srcOrd="3" destOrd="0" parTransId="{7D149909-F025-4A6C-BB1C-933498DFB2E0}" sibTransId="{6DBEC76E-3422-4BF8-ABE4-7ECD480505DE}"/>
    <dgm:cxn modelId="{54649767-ED16-4B2C-862F-743C630DD7F7}" srcId="{0C399936-9E3A-4BB5-8AE2-FC401C31CF93}" destId="{2A580A05-49EE-447C-A869-7EB08F12EFF0}" srcOrd="1" destOrd="0" parTransId="{59508BD9-94B0-488E-8214-C17BF1663666}" sibTransId="{AEE39033-7A0C-4962-92E3-2731963C522D}"/>
    <dgm:cxn modelId="{1A816F4E-72FE-45ED-8A3B-3C9CAA22D6F5}" type="presOf" srcId="{4428DDA8-FBC6-41E4-A4EA-C7593B38D04D}" destId="{6F4CE55B-540B-458D-8A5C-D27A9A366982}" srcOrd="0" destOrd="3" presId="urn:microsoft.com/office/officeart/2005/8/layout/hList1"/>
    <dgm:cxn modelId="{52696D75-1293-44E8-B107-00D849618AE2}" type="presOf" srcId="{8578EE7E-7682-4C99-BC4B-0FCF9626F067}" destId="{DD17FF76-B752-4610-A2E4-B6DD4E26B7CC}" srcOrd="0" destOrd="0" presId="urn:microsoft.com/office/officeart/2005/8/layout/hList1"/>
    <dgm:cxn modelId="{BCCD0598-C013-48CA-B190-62504FB8F81C}" type="presOf" srcId="{7039DA16-C337-4F4F-BA7D-94FBC6BA1F79}" destId="{5261276E-FEB8-41B9-BEDF-71346EBB2B43}" srcOrd="0" destOrd="0" presId="urn:microsoft.com/office/officeart/2005/8/layout/hList1"/>
    <dgm:cxn modelId="{4C4A6AA8-EDEB-42B7-8666-E922C425D810}" srcId="{0C399936-9E3A-4BB5-8AE2-FC401C31CF93}" destId="{C37393EA-5854-4F07-851E-8FE94934BAD3}" srcOrd="2" destOrd="0" parTransId="{852960B7-53F0-44E7-9EB5-FEDC8DBFB81B}" sibTransId="{8BF9E69A-B531-42B3-ADE7-BE1AC62779A2}"/>
    <dgm:cxn modelId="{FCA1AEA8-4460-40B1-B014-5FC4CE7A1449}" srcId="{C371A739-6ECA-43D9-AE1A-3F20E13E8C2F}" destId="{755828FC-E15B-4636-B872-6A217208D656}" srcOrd="1" destOrd="0" parTransId="{BCE90C84-4F8C-4093-98B0-512F98284181}" sibTransId="{8FD863A9-F79F-4DB7-A18E-AF5D0A99AFB2}"/>
    <dgm:cxn modelId="{88B65DB6-896D-4B85-8DA7-12EFAF99282E}" srcId="{5ABFDFB7-F05F-415B-BEED-99CA4866F501}" destId="{8578EE7E-7682-4C99-BC4B-0FCF9626F067}" srcOrd="0" destOrd="0" parTransId="{BEFC74F0-AA4D-4C91-9A61-58D9AB3B5F96}" sibTransId="{E0F8A1B5-A8E6-4B69-AA14-E5D2CF71914E}"/>
    <dgm:cxn modelId="{1EA997BE-0BFB-409C-B9EB-42382669D3F8}" type="presOf" srcId="{2A580A05-49EE-447C-A869-7EB08F12EFF0}" destId="{6F4CE55B-540B-458D-8A5C-D27A9A366982}" srcOrd="0" destOrd="1" presId="urn:microsoft.com/office/officeart/2005/8/layout/hList1"/>
    <dgm:cxn modelId="{464EFAC2-BAA4-4D20-8478-11DDC908ACD2}" srcId="{5ABFDFB7-F05F-415B-BEED-99CA4866F501}" destId="{A0B13717-2613-4D3B-8D01-CF427AB182B1}" srcOrd="1" destOrd="0" parTransId="{9EA30344-D781-4AB3-9D4C-923E35505E3D}" sibTransId="{B1776F08-F4F5-498D-BD0F-A6467AC573C9}"/>
    <dgm:cxn modelId="{E32ECBC9-AAFB-4AF5-8E02-86049F6425A5}" type="presOf" srcId="{E44AB974-D71B-410D-8222-17BB41FD9DD5}" destId="{6F4CE55B-540B-458D-8A5C-D27A9A366982}" srcOrd="0" destOrd="0" presId="urn:microsoft.com/office/officeart/2005/8/layout/hList1"/>
    <dgm:cxn modelId="{2A26F2D8-7EDC-48D7-B596-6B7A08B980A4}" type="presOf" srcId="{C37393EA-5854-4F07-851E-8FE94934BAD3}" destId="{6F4CE55B-540B-458D-8A5C-D27A9A366982}" srcOrd="0" destOrd="2" presId="urn:microsoft.com/office/officeart/2005/8/layout/hList1"/>
    <dgm:cxn modelId="{B2D86FDF-8CB5-4C26-9E92-22D58FA8B116}" type="presOf" srcId="{C371A739-6ECA-43D9-AE1A-3F20E13E8C2F}" destId="{6F58A7F4-C5F0-44C0-B05F-63B60AA4B861}" srcOrd="0" destOrd="0" presId="urn:microsoft.com/office/officeart/2005/8/layout/hList1"/>
    <dgm:cxn modelId="{418535E0-48D3-45D1-B28A-9400518F6BDF}" srcId="{0C399936-9E3A-4BB5-8AE2-FC401C31CF93}" destId="{E44AB974-D71B-410D-8222-17BB41FD9DD5}" srcOrd="0" destOrd="0" parTransId="{B99E817F-DC7E-4015-B05A-916CF0577360}" sibTransId="{A9A254AB-DC15-44BD-836B-9B34F87CA9FE}"/>
    <dgm:cxn modelId="{1A1ABCFD-1739-4752-AC8A-B12BE88B53FB}" type="presOf" srcId="{755828FC-E15B-4636-B872-6A217208D656}" destId="{F4CA2F26-DC19-4A15-93DA-EEE5B741D6F7}" srcOrd="0" destOrd="0" presId="urn:microsoft.com/office/officeart/2005/8/layout/hList1"/>
    <dgm:cxn modelId="{3CF940E5-FD90-40C8-BF7D-139E14C5427B}" type="presParOf" srcId="{6F58A7F4-C5F0-44C0-B05F-63B60AA4B861}" destId="{E40DD156-E0F7-4EF0-A372-67922D181BD7}" srcOrd="0" destOrd="0" presId="urn:microsoft.com/office/officeart/2005/8/layout/hList1"/>
    <dgm:cxn modelId="{157778EA-0B7D-4D4E-B5FC-0313C3F7F724}" type="presParOf" srcId="{E40DD156-E0F7-4EF0-A372-67922D181BD7}" destId="{DB08A8DF-CE00-4F8E-B20B-5A1E142AAFD6}" srcOrd="0" destOrd="0" presId="urn:microsoft.com/office/officeart/2005/8/layout/hList1"/>
    <dgm:cxn modelId="{F27B9EA8-1567-48F6-BE42-09B408F40CC0}" type="presParOf" srcId="{E40DD156-E0F7-4EF0-A372-67922D181BD7}" destId="{6F4CE55B-540B-458D-8A5C-D27A9A366982}" srcOrd="1" destOrd="0" presId="urn:microsoft.com/office/officeart/2005/8/layout/hList1"/>
    <dgm:cxn modelId="{BD240AB1-155D-451B-83B5-228DECDF84F3}" type="presParOf" srcId="{6F58A7F4-C5F0-44C0-B05F-63B60AA4B861}" destId="{8DE37A13-F746-4291-8B70-FC2ABE5C10E6}" srcOrd="1" destOrd="0" presId="urn:microsoft.com/office/officeart/2005/8/layout/hList1"/>
    <dgm:cxn modelId="{DE3FF34F-90A1-4615-A50A-A2DB0DEEC956}" type="presParOf" srcId="{6F58A7F4-C5F0-44C0-B05F-63B60AA4B861}" destId="{9E02F114-BA95-41A9-9BD2-FFA411C31DCB}" srcOrd="2" destOrd="0" presId="urn:microsoft.com/office/officeart/2005/8/layout/hList1"/>
    <dgm:cxn modelId="{00EEE07C-BB00-4BF7-B914-67AE47EE370C}" type="presParOf" srcId="{9E02F114-BA95-41A9-9BD2-FFA411C31DCB}" destId="{F4CA2F26-DC19-4A15-93DA-EEE5B741D6F7}" srcOrd="0" destOrd="0" presId="urn:microsoft.com/office/officeart/2005/8/layout/hList1"/>
    <dgm:cxn modelId="{CF6984EA-CDD0-4CB2-B0D3-48A6488D7945}" type="presParOf" srcId="{9E02F114-BA95-41A9-9BD2-FFA411C31DCB}" destId="{5261276E-FEB8-41B9-BEDF-71346EBB2B43}" srcOrd="1" destOrd="0" presId="urn:microsoft.com/office/officeart/2005/8/layout/hList1"/>
    <dgm:cxn modelId="{E83269F5-9B68-4CE5-823A-B93602CF4B3A}" type="presParOf" srcId="{6F58A7F4-C5F0-44C0-B05F-63B60AA4B861}" destId="{E348DDE0-D9F3-4B60-A6BE-F9AEF2B98EB2}" srcOrd="3" destOrd="0" presId="urn:microsoft.com/office/officeart/2005/8/layout/hList1"/>
    <dgm:cxn modelId="{A67039DA-0A1C-4572-B6AA-27291CFD31A7}" type="presParOf" srcId="{6F58A7F4-C5F0-44C0-B05F-63B60AA4B861}" destId="{78A39106-2ADC-483F-9201-94CA888DA993}" srcOrd="4" destOrd="0" presId="urn:microsoft.com/office/officeart/2005/8/layout/hList1"/>
    <dgm:cxn modelId="{EE415850-37A4-4654-926F-BC5EECDB3F20}" type="presParOf" srcId="{78A39106-2ADC-483F-9201-94CA888DA993}" destId="{0379A152-B654-4885-8384-154CDC539814}" srcOrd="0" destOrd="0" presId="urn:microsoft.com/office/officeart/2005/8/layout/hList1"/>
    <dgm:cxn modelId="{C3B5D657-457D-4ED7-960D-F4C4A3768B81}" type="presParOf" srcId="{78A39106-2ADC-483F-9201-94CA888DA993}" destId="{DD17FF76-B752-4610-A2E4-B6DD4E26B7C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B9B4E3-6BC8-40F5-B215-0F0777693BF4}"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MY"/>
        </a:p>
      </dgm:t>
    </dgm:pt>
    <dgm:pt modelId="{EE739B4F-C959-47AD-B307-B8CC5282EB1B}">
      <dgm:prSet phldrT="[Text]"/>
      <dgm:spPr/>
      <dgm:t>
        <a:bodyPr/>
        <a:lstStyle/>
        <a:p>
          <a:r>
            <a:rPr lang="en-US"/>
            <a:t>Model Development</a:t>
          </a:r>
          <a:endParaRPr lang="en-MY"/>
        </a:p>
      </dgm:t>
    </dgm:pt>
    <dgm:pt modelId="{E7C39E51-1F01-4E73-BEC7-6A2AF99EDC08}" type="parTrans" cxnId="{ABC49648-7EDA-4297-B642-A99BC4E87884}">
      <dgm:prSet/>
      <dgm:spPr/>
      <dgm:t>
        <a:bodyPr/>
        <a:lstStyle/>
        <a:p>
          <a:endParaRPr lang="en-MY"/>
        </a:p>
      </dgm:t>
    </dgm:pt>
    <dgm:pt modelId="{D7F471CF-97F1-4287-B6A6-20A2CC9C04FC}" type="sibTrans" cxnId="{ABC49648-7EDA-4297-B642-A99BC4E87884}">
      <dgm:prSet/>
      <dgm:spPr/>
      <dgm:t>
        <a:bodyPr/>
        <a:lstStyle/>
        <a:p>
          <a:endParaRPr lang="en-MY"/>
        </a:p>
      </dgm:t>
    </dgm:pt>
    <dgm:pt modelId="{A64D801D-D926-4A44-BD59-218DCC0DFC74}">
      <dgm:prSet phldrT="[Text]" custT="1"/>
      <dgm:spPr/>
      <dgm:t>
        <a:bodyPr/>
        <a:lstStyle/>
        <a:p>
          <a:r>
            <a:rPr lang="en-US" sz="1100"/>
            <a:t>The dataset was loaded and prepared for model development.</a:t>
          </a:r>
          <a:endParaRPr lang="en-MY" sz="1100"/>
        </a:p>
      </dgm:t>
    </dgm:pt>
    <dgm:pt modelId="{34CDA6BE-2869-4BDD-8EF2-D47C78BA9A36}" type="parTrans" cxnId="{43F4BB6C-38B8-4318-B85B-CA5D4E181253}">
      <dgm:prSet/>
      <dgm:spPr/>
      <dgm:t>
        <a:bodyPr/>
        <a:lstStyle/>
        <a:p>
          <a:endParaRPr lang="en-MY"/>
        </a:p>
      </dgm:t>
    </dgm:pt>
    <dgm:pt modelId="{6DEDAEF1-F166-4DFC-B962-A40E3C4B6A0F}" type="sibTrans" cxnId="{43F4BB6C-38B8-4318-B85B-CA5D4E181253}">
      <dgm:prSet/>
      <dgm:spPr/>
      <dgm:t>
        <a:bodyPr/>
        <a:lstStyle/>
        <a:p>
          <a:endParaRPr lang="en-MY"/>
        </a:p>
      </dgm:t>
    </dgm:pt>
    <dgm:pt modelId="{7357CD25-C201-4A07-AADB-CEEA49054758}">
      <dgm:prSet phldrT="[Text]" custT="1"/>
      <dgm:spPr/>
      <dgm:t>
        <a:bodyPr/>
        <a:lstStyle/>
        <a:p>
          <a:r>
            <a:rPr lang="en-US" sz="1100"/>
            <a:t>Appropriate machine learning algorithms were selected.</a:t>
          </a:r>
          <a:endParaRPr lang="en-MY" sz="1100"/>
        </a:p>
      </dgm:t>
    </dgm:pt>
    <dgm:pt modelId="{DDB3520D-9409-488E-9F07-B7AE6CD697EC}" type="parTrans" cxnId="{2B20ED0D-78AB-404C-A1B0-F63E2CED3B86}">
      <dgm:prSet/>
      <dgm:spPr/>
      <dgm:t>
        <a:bodyPr/>
        <a:lstStyle/>
        <a:p>
          <a:endParaRPr lang="en-MY"/>
        </a:p>
      </dgm:t>
    </dgm:pt>
    <dgm:pt modelId="{34C5DCB4-CB09-42ED-B704-61CAC3A9C80C}" type="sibTrans" cxnId="{2B20ED0D-78AB-404C-A1B0-F63E2CED3B86}">
      <dgm:prSet/>
      <dgm:spPr/>
      <dgm:t>
        <a:bodyPr/>
        <a:lstStyle/>
        <a:p>
          <a:endParaRPr lang="en-MY"/>
        </a:p>
      </dgm:t>
    </dgm:pt>
    <dgm:pt modelId="{32970ECF-333A-4D45-9717-FDC87F348003}">
      <dgm:prSet phldrT="[Text]"/>
      <dgm:spPr/>
      <dgm:t>
        <a:bodyPr/>
        <a:lstStyle/>
        <a:p>
          <a:r>
            <a:rPr lang="en-MY" b="0" i="0"/>
            <a:t>For each chosen algorithm:</a:t>
          </a:r>
          <a:endParaRPr lang="en-MY"/>
        </a:p>
      </dgm:t>
    </dgm:pt>
    <dgm:pt modelId="{935FCBA5-18A9-40AE-9EB3-1DEC8F76B1AE}" type="parTrans" cxnId="{343AF76B-3811-433A-9615-AE7CABD12AE1}">
      <dgm:prSet/>
      <dgm:spPr/>
      <dgm:t>
        <a:bodyPr/>
        <a:lstStyle/>
        <a:p>
          <a:endParaRPr lang="en-MY"/>
        </a:p>
      </dgm:t>
    </dgm:pt>
    <dgm:pt modelId="{E6733DD2-9EC3-409B-9C59-4B573DCE3952}" type="sibTrans" cxnId="{343AF76B-3811-433A-9615-AE7CABD12AE1}">
      <dgm:prSet/>
      <dgm:spPr/>
      <dgm:t>
        <a:bodyPr/>
        <a:lstStyle/>
        <a:p>
          <a:endParaRPr lang="en-MY"/>
        </a:p>
      </dgm:t>
    </dgm:pt>
    <dgm:pt modelId="{5D3123BC-0227-4194-B99A-71DAB4630BC7}">
      <dgm:prSet phldrT="[Text]"/>
      <dgm:spPr/>
      <dgm:t>
        <a:bodyPr/>
        <a:lstStyle/>
        <a:p>
          <a:r>
            <a:rPr lang="en-US"/>
            <a:t>Finding the Best Classification Model</a:t>
          </a:r>
          <a:endParaRPr lang="en-MY"/>
        </a:p>
      </dgm:t>
    </dgm:pt>
    <dgm:pt modelId="{5565C63A-47A4-4138-A845-8FB339009A9D}" type="parTrans" cxnId="{16AF91B9-BF6A-4325-95FD-1CFC8A3221F8}">
      <dgm:prSet/>
      <dgm:spPr/>
      <dgm:t>
        <a:bodyPr/>
        <a:lstStyle/>
        <a:p>
          <a:endParaRPr lang="en-MY"/>
        </a:p>
      </dgm:t>
    </dgm:pt>
    <dgm:pt modelId="{D45D7C37-61E4-4ED9-886F-18C482FA0E92}" type="sibTrans" cxnId="{16AF91B9-BF6A-4325-95FD-1CFC8A3221F8}">
      <dgm:prSet/>
      <dgm:spPr/>
      <dgm:t>
        <a:bodyPr/>
        <a:lstStyle/>
        <a:p>
          <a:endParaRPr lang="en-MY"/>
        </a:p>
      </dgm:t>
    </dgm:pt>
    <dgm:pt modelId="{F3D769DD-3909-472A-8178-AB48352952EE}">
      <dgm:prSet phldrT="[Text]"/>
      <dgm:spPr/>
      <dgm:t>
        <a:bodyPr/>
        <a:lstStyle/>
        <a:p>
          <a:pPr>
            <a:buFont typeface="Arial" panose="020B0604020202020204" pitchFamily="34" charset="0"/>
            <a:buChar char="•"/>
          </a:pPr>
          <a:r>
            <a:rPr lang="en-US" b="0" i="0"/>
            <a:t>The accuracy scores for all chosen algorithms were reviewed.</a:t>
          </a:r>
          <a:endParaRPr lang="en-MY"/>
        </a:p>
      </dgm:t>
    </dgm:pt>
    <dgm:pt modelId="{459306C4-DBDE-446C-ADC9-2F45C4AF5902}" type="parTrans" cxnId="{63BBFB63-441F-489A-AC0C-99C5A16E7127}">
      <dgm:prSet/>
      <dgm:spPr/>
      <dgm:t>
        <a:bodyPr/>
        <a:lstStyle/>
        <a:p>
          <a:endParaRPr lang="en-MY"/>
        </a:p>
      </dgm:t>
    </dgm:pt>
    <dgm:pt modelId="{AABDA335-1FB1-48A4-80C5-B0AD5B8B09F1}" type="sibTrans" cxnId="{63BBFB63-441F-489A-AC0C-99C5A16E7127}">
      <dgm:prSet/>
      <dgm:spPr/>
      <dgm:t>
        <a:bodyPr/>
        <a:lstStyle/>
        <a:p>
          <a:endParaRPr lang="en-MY"/>
        </a:p>
      </dgm:t>
    </dgm:pt>
    <dgm:pt modelId="{43D20467-3B73-4E87-A7A0-EDAEF1433719}">
      <dgm:prSet custT="1"/>
      <dgm:spPr/>
      <dgm:t>
        <a:bodyPr/>
        <a:lstStyle/>
        <a:p>
          <a:r>
            <a:rPr lang="en-US" sz="1100"/>
            <a:t>Necessary data transformations were performed to standardize and pre-process the data.</a:t>
          </a:r>
          <a:endParaRPr lang="en-MY" sz="1100"/>
        </a:p>
      </dgm:t>
    </dgm:pt>
    <dgm:pt modelId="{827CCD8A-A4C8-4633-9CEE-6D81BE3AF2A7}" type="parTrans" cxnId="{E68D851A-D516-4F3D-A8FC-46F34B0C10DB}">
      <dgm:prSet/>
      <dgm:spPr/>
      <dgm:t>
        <a:bodyPr/>
        <a:lstStyle/>
        <a:p>
          <a:endParaRPr lang="en-MY"/>
        </a:p>
      </dgm:t>
    </dgm:pt>
    <dgm:pt modelId="{AFA2FD1B-A86F-4629-BCC7-5FB26292DCC3}" type="sibTrans" cxnId="{E68D851A-D516-4F3D-A8FC-46F34B0C10DB}">
      <dgm:prSet/>
      <dgm:spPr/>
      <dgm:t>
        <a:bodyPr/>
        <a:lstStyle/>
        <a:p>
          <a:endParaRPr lang="en-MY"/>
        </a:p>
      </dgm:t>
    </dgm:pt>
    <dgm:pt modelId="{96A262BF-B4B0-4EBF-A6A5-7DBBC4A413D1}">
      <dgm:prSet custT="1"/>
      <dgm:spPr/>
      <dgm:t>
        <a:bodyPr/>
        <a:lstStyle/>
        <a:p>
          <a:r>
            <a:rPr lang="en-US" sz="1100"/>
            <a:t>The data was split into training and test datasets using train_test_split().</a:t>
          </a:r>
          <a:endParaRPr lang="en-MY" sz="1100"/>
        </a:p>
      </dgm:t>
    </dgm:pt>
    <dgm:pt modelId="{D51BB8EC-D4C3-4488-B27F-0DA461A1F2D7}" type="parTrans" cxnId="{D0532BFB-D9FA-4BCF-A7FF-F6372AC47FAE}">
      <dgm:prSet/>
      <dgm:spPr/>
      <dgm:t>
        <a:bodyPr/>
        <a:lstStyle/>
        <a:p>
          <a:endParaRPr lang="en-MY"/>
        </a:p>
      </dgm:t>
    </dgm:pt>
    <dgm:pt modelId="{113E752D-9EF9-4CCC-B931-4EC23B1FB2A0}" type="sibTrans" cxnId="{D0532BFB-D9FA-4BCF-A7FF-F6372AC47FAE}">
      <dgm:prSet/>
      <dgm:spPr/>
      <dgm:t>
        <a:bodyPr/>
        <a:lstStyle/>
        <a:p>
          <a:endParaRPr lang="en-MY"/>
        </a:p>
      </dgm:t>
    </dgm:pt>
    <dgm:pt modelId="{EF354FA9-C7C2-40B2-8943-184D441889B5}">
      <dgm:prSet custT="1"/>
      <dgm:spPr/>
      <dgm:t>
        <a:bodyPr/>
        <a:lstStyle/>
        <a:p>
          <a:r>
            <a:rPr lang="en-MY" sz="1100"/>
            <a:t>For each chosen algorithm: </a:t>
          </a:r>
        </a:p>
      </dgm:t>
    </dgm:pt>
    <dgm:pt modelId="{2BDDB87F-2B05-4349-AAC7-7FD3C899FC39}" type="parTrans" cxnId="{B0A4C2CB-CC49-4551-B790-FDF512973D6F}">
      <dgm:prSet/>
      <dgm:spPr/>
      <dgm:t>
        <a:bodyPr/>
        <a:lstStyle/>
        <a:p>
          <a:endParaRPr lang="en-MY"/>
        </a:p>
      </dgm:t>
    </dgm:pt>
    <dgm:pt modelId="{FA788E14-F0C5-4369-809C-6224BCD5FBB1}" type="sibTrans" cxnId="{B0A4C2CB-CC49-4551-B790-FDF512973D6F}">
      <dgm:prSet/>
      <dgm:spPr/>
      <dgm:t>
        <a:bodyPr/>
        <a:lstStyle/>
        <a:p>
          <a:endParaRPr lang="en-MY"/>
        </a:p>
      </dgm:t>
    </dgm:pt>
    <dgm:pt modelId="{8104011B-ECE1-4C5C-BA2C-1C96F429E48A}">
      <dgm:prSet custT="1"/>
      <dgm:spPr/>
      <dgm:t>
        <a:bodyPr/>
        <a:lstStyle/>
        <a:p>
          <a:r>
            <a:rPr lang="en-US" sz="1100"/>
            <a:t>A GridSearchCV object and a dictionary of parameters were created.</a:t>
          </a:r>
          <a:endParaRPr lang="en-MY" sz="1100"/>
        </a:p>
      </dgm:t>
    </dgm:pt>
    <dgm:pt modelId="{B7EE44A1-D040-498E-935F-25F433D7915B}" type="parTrans" cxnId="{DDC7BC97-3CC2-4D70-8557-D0307AFA9244}">
      <dgm:prSet/>
      <dgm:spPr/>
      <dgm:t>
        <a:bodyPr/>
        <a:lstStyle/>
        <a:p>
          <a:endParaRPr lang="en-MY"/>
        </a:p>
      </dgm:t>
    </dgm:pt>
    <dgm:pt modelId="{18527AE8-6D2C-44FE-9B7F-F041A89100FF}" type="sibTrans" cxnId="{DDC7BC97-3CC2-4D70-8557-D0307AFA9244}">
      <dgm:prSet/>
      <dgm:spPr/>
      <dgm:t>
        <a:bodyPr/>
        <a:lstStyle/>
        <a:p>
          <a:endParaRPr lang="en-MY"/>
        </a:p>
      </dgm:t>
    </dgm:pt>
    <dgm:pt modelId="{E923740E-8C52-49A6-AD6B-795012CDA69A}">
      <dgm:prSet custT="1"/>
      <dgm:spPr/>
      <dgm:t>
        <a:bodyPr/>
        <a:lstStyle/>
        <a:p>
          <a:r>
            <a:rPr lang="en-US" sz="1100"/>
            <a:t>The object was fitted to the parameters.</a:t>
          </a:r>
          <a:endParaRPr lang="en-MY" sz="1100"/>
        </a:p>
      </dgm:t>
    </dgm:pt>
    <dgm:pt modelId="{D9ACF14F-6932-434C-AA8E-9A04589B053E}" type="parTrans" cxnId="{36B2E2A5-4276-42E6-AA38-21E8E3F11345}">
      <dgm:prSet/>
      <dgm:spPr/>
      <dgm:t>
        <a:bodyPr/>
        <a:lstStyle/>
        <a:p>
          <a:endParaRPr lang="en-MY"/>
        </a:p>
      </dgm:t>
    </dgm:pt>
    <dgm:pt modelId="{B22C8A79-0EAB-449C-BBC3-3C717A6FDE80}" type="sibTrans" cxnId="{36B2E2A5-4276-42E6-AA38-21E8E3F11345}">
      <dgm:prSet/>
      <dgm:spPr/>
      <dgm:t>
        <a:bodyPr/>
        <a:lstStyle/>
        <a:p>
          <a:endParaRPr lang="en-MY"/>
        </a:p>
      </dgm:t>
    </dgm:pt>
    <dgm:pt modelId="{3A4000B3-1534-4927-A29F-4C553DBB4A52}">
      <dgm:prSet custT="1"/>
      <dgm:spPr/>
      <dgm:t>
        <a:bodyPr/>
        <a:lstStyle/>
        <a:p>
          <a:r>
            <a:rPr lang="en-US" sz="1100"/>
            <a:t>The training dataset was used to train the model.</a:t>
          </a:r>
          <a:endParaRPr lang="en-MY" sz="1100"/>
        </a:p>
      </dgm:t>
    </dgm:pt>
    <dgm:pt modelId="{41BE88B3-B918-44B5-BAB0-6E281F32C026}" type="parTrans" cxnId="{6CF87E2D-C859-4F41-B3E5-86212A7561DB}">
      <dgm:prSet/>
      <dgm:spPr/>
      <dgm:t>
        <a:bodyPr/>
        <a:lstStyle/>
        <a:p>
          <a:endParaRPr lang="en-MY"/>
        </a:p>
      </dgm:t>
    </dgm:pt>
    <dgm:pt modelId="{A45B7613-855A-440F-81DC-CEF0B3147D22}" type="sibTrans" cxnId="{6CF87E2D-C859-4F41-B3E5-86212A7561DB}">
      <dgm:prSet/>
      <dgm:spPr/>
      <dgm:t>
        <a:bodyPr/>
        <a:lstStyle/>
        <a:p>
          <a:endParaRPr lang="en-MY"/>
        </a:p>
      </dgm:t>
    </dgm:pt>
    <dgm:pt modelId="{2346AE45-B6F8-4F60-A4D6-F435423A3550}">
      <dgm:prSet phldrT="[Text]"/>
      <dgm:spPr/>
      <dgm:t>
        <a:bodyPr/>
        <a:lstStyle/>
        <a:p>
          <a:r>
            <a:rPr lang="en-US"/>
            <a:t>Model Evaluation</a:t>
          </a:r>
          <a:endParaRPr lang="en-MY"/>
        </a:p>
      </dgm:t>
    </dgm:pt>
    <dgm:pt modelId="{8BA251E2-A720-406A-AA6E-BF44E9D3A61B}" type="sibTrans" cxnId="{E1E17AF9-08B0-4D6C-A435-229E14F377DE}">
      <dgm:prSet/>
      <dgm:spPr/>
      <dgm:t>
        <a:bodyPr/>
        <a:lstStyle/>
        <a:p>
          <a:endParaRPr lang="en-MY"/>
        </a:p>
      </dgm:t>
    </dgm:pt>
    <dgm:pt modelId="{1EE510A2-8C76-4956-8CE6-D53CCC1F99F3}" type="parTrans" cxnId="{E1E17AF9-08B0-4D6C-A435-229E14F377DE}">
      <dgm:prSet/>
      <dgm:spPr/>
      <dgm:t>
        <a:bodyPr/>
        <a:lstStyle/>
        <a:p>
          <a:endParaRPr lang="en-MY"/>
        </a:p>
      </dgm:t>
    </dgm:pt>
    <dgm:pt modelId="{6D9C8276-9CA3-4250-A3D8-286F7F06A466}">
      <dgm:prSet phldrT="[Text]"/>
      <dgm:spPr/>
      <dgm:t>
        <a:bodyPr/>
        <a:lstStyle/>
        <a:p>
          <a:pPr>
            <a:buFont typeface="Arial" panose="020B0604020202020204" pitchFamily="34" charset="0"/>
            <a:buChar char="•"/>
          </a:pPr>
          <a:r>
            <a:rPr lang="en-US" b="0" i="0"/>
            <a:t>The tuned hyperparameters (</a:t>
          </a:r>
          <a:r>
            <a:rPr lang="en-US" b="0" i="1"/>
            <a:t>best_params_</a:t>
          </a:r>
          <a:r>
            <a:rPr lang="en-US" b="0" i="0"/>
            <a:t>)</a:t>
          </a:r>
          <a:r>
            <a:rPr lang="en-US" b="0" i="1"/>
            <a:t> </a:t>
          </a:r>
          <a:r>
            <a:rPr lang="en-US" b="0" i="0"/>
            <a:t>were checked.</a:t>
          </a:r>
          <a:endParaRPr lang="en-MY"/>
        </a:p>
      </dgm:t>
    </dgm:pt>
    <dgm:pt modelId="{A9378C4F-59C0-4173-89D2-ED3297D64A38}" type="parTrans" cxnId="{A584C5AB-15E6-4067-881C-9C44C5995BE1}">
      <dgm:prSet/>
      <dgm:spPr/>
      <dgm:t>
        <a:bodyPr/>
        <a:lstStyle/>
        <a:p>
          <a:endParaRPr lang="en-MY"/>
        </a:p>
      </dgm:t>
    </dgm:pt>
    <dgm:pt modelId="{6ED4CE24-C940-4224-B457-8FB1E12BBA2E}" type="sibTrans" cxnId="{A584C5AB-15E6-4067-881C-9C44C5995BE1}">
      <dgm:prSet/>
      <dgm:spPr/>
      <dgm:t>
        <a:bodyPr/>
        <a:lstStyle/>
        <a:p>
          <a:endParaRPr lang="en-MY"/>
        </a:p>
      </dgm:t>
    </dgm:pt>
    <dgm:pt modelId="{C7410249-7F89-48B1-B713-5C580C507679}">
      <dgm:prSet/>
      <dgm:spPr/>
      <dgm:t>
        <a:bodyPr/>
        <a:lstStyle/>
        <a:p>
          <a:pPr>
            <a:buFont typeface="Arial" panose="020B0604020202020204" pitchFamily="34" charset="0"/>
            <a:buChar char="•"/>
          </a:pPr>
          <a:r>
            <a:rPr lang="en-US" b="0" i="0"/>
            <a:t>The accuracy (</a:t>
          </a:r>
          <a:r>
            <a:rPr lang="en-US" b="0" i="1"/>
            <a:t>score</a:t>
          </a:r>
          <a:r>
            <a:rPr lang="en-US" b="0" i="0"/>
            <a:t> and </a:t>
          </a:r>
          <a:r>
            <a:rPr lang="en-US" b="0" i="1"/>
            <a:t>best_score</a:t>
          </a:r>
          <a:r>
            <a:rPr lang="en-US" b="0" i="0"/>
            <a:t>_) was checked.</a:t>
          </a:r>
        </a:p>
      </dgm:t>
    </dgm:pt>
    <dgm:pt modelId="{FDE0D8F7-DFA7-4E95-8CFE-1E32DD4EBE40}" type="parTrans" cxnId="{E4D5DE4D-7A01-4BE4-9331-5A1F77BFF4DC}">
      <dgm:prSet/>
      <dgm:spPr/>
      <dgm:t>
        <a:bodyPr/>
        <a:lstStyle/>
        <a:p>
          <a:endParaRPr lang="en-MY"/>
        </a:p>
      </dgm:t>
    </dgm:pt>
    <dgm:pt modelId="{032D932E-A16E-4DBA-86CB-D59F1C0D256A}" type="sibTrans" cxnId="{E4D5DE4D-7A01-4BE4-9331-5A1F77BFF4DC}">
      <dgm:prSet/>
      <dgm:spPr/>
      <dgm:t>
        <a:bodyPr/>
        <a:lstStyle/>
        <a:p>
          <a:endParaRPr lang="en-MY"/>
        </a:p>
      </dgm:t>
    </dgm:pt>
    <dgm:pt modelId="{8A608ACC-25B7-4CFA-8259-14C230C3F977}">
      <dgm:prSet/>
      <dgm:spPr/>
      <dgm:t>
        <a:bodyPr/>
        <a:lstStyle/>
        <a:p>
          <a:pPr>
            <a:buFont typeface="Arial" panose="020B0604020202020204" pitchFamily="34" charset="0"/>
            <a:buChar char="•"/>
          </a:pPr>
          <a:r>
            <a:rPr lang="en-US" b="0" i="0"/>
            <a:t>The Confusion Matrix was plotted and examined.</a:t>
          </a:r>
        </a:p>
      </dgm:t>
    </dgm:pt>
    <dgm:pt modelId="{7D1BF52F-1AFB-495A-9DDB-0373956EE2F7}" type="parTrans" cxnId="{D816809D-75EF-4391-A90B-51E5DBBE30D1}">
      <dgm:prSet/>
      <dgm:spPr/>
      <dgm:t>
        <a:bodyPr/>
        <a:lstStyle/>
        <a:p>
          <a:endParaRPr lang="en-MY"/>
        </a:p>
      </dgm:t>
    </dgm:pt>
    <dgm:pt modelId="{1C506A70-E530-490E-9B17-A1B911A6C55B}" type="sibTrans" cxnId="{D816809D-75EF-4391-A90B-51E5DBBE30D1}">
      <dgm:prSet/>
      <dgm:spPr/>
      <dgm:t>
        <a:bodyPr/>
        <a:lstStyle/>
        <a:p>
          <a:endParaRPr lang="en-MY"/>
        </a:p>
      </dgm:t>
    </dgm:pt>
    <dgm:pt modelId="{04A52B0D-FF66-4055-9B64-E8DFB0A28A1B}">
      <dgm:prSet/>
      <dgm:spPr/>
      <dgm:t>
        <a:bodyPr/>
        <a:lstStyle/>
        <a:p>
          <a:pPr>
            <a:buFont typeface="Arial" panose="020B0604020202020204" pitchFamily="34" charset="0"/>
            <a:buChar char="•"/>
          </a:pPr>
          <a:r>
            <a:rPr lang="en-US" b="0" i="0"/>
            <a:t>The model with the highest accuracy score was determined as the best performing model.</a:t>
          </a:r>
        </a:p>
      </dgm:t>
    </dgm:pt>
    <dgm:pt modelId="{1088B4F3-2CCB-4D97-AE0C-DD273F8232D3}" type="parTrans" cxnId="{35B2EDB2-7F21-444B-86F0-5F4968630177}">
      <dgm:prSet/>
      <dgm:spPr/>
      <dgm:t>
        <a:bodyPr/>
        <a:lstStyle/>
        <a:p>
          <a:endParaRPr lang="en-MY"/>
        </a:p>
      </dgm:t>
    </dgm:pt>
    <dgm:pt modelId="{8510681E-D9B8-4545-9A48-5558779A38BD}" type="sibTrans" cxnId="{35B2EDB2-7F21-444B-86F0-5F4968630177}">
      <dgm:prSet/>
      <dgm:spPr/>
      <dgm:t>
        <a:bodyPr/>
        <a:lstStyle/>
        <a:p>
          <a:endParaRPr lang="en-MY"/>
        </a:p>
      </dgm:t>
    </dgm:pt>
    <dgm:pt modelId="{77C141CB-4DF2-4A7B-B86B-7063E2326257}" type="pres">
      <dgm:prSet presAssocID="{4BB9B4E3-6BC8-40F5-B215-0F0777693BF4}" presName="Name0" presStyleCnt="0">
        <dgm:presLayoutVars>
          <dgm:dir/>
          <dgm:animLvl val="lvl"/>
          <dgm:resizeHandles val="exact"/>
        </dgm:presLayoutVars>
      </dgm:prSet>
      <dgm:spPr/>
    </dgm:pt>
    <dgm:pt modelId="{2CFA7482-4A14-474A-9C90-2A0C1410B82D}" type="pres">
      <dgm:prSet presAssocID="{4BB9B4E3-6BC8-40F5-B215-0F0777693BF4}" presName="tSp" presStyleCnt="0"/>
      <dgm:spPr/>
    </dgm:pt>
    <dgm:pt modelId="{314921CB-AFD1-47E9-BA27-6EE03F00AE4B}" type="pres">
      <dgm:prSet presAssocID="{4BB9B4E3-6BC8-40F5-B215-0F0777693BF4}" presName="bSp" presStyleCnt="0"/>
      <dgm:spPr/>
    </dgm:pt>
    <dgm:pt modelId="{72AFBC72-D8A8-4DB0-9EC4-4BF206C45FDF}" type="pres">
      <dgm:prSet presAssocID="{4BB9B4E3-6BC8-40F5-B215-0F0777693BF4}" presName="process" presStyleCnt="0"/>
      <dgm:spPr/>
    </dgm:pt>
    <dgm:pt modelId="{74593F7B-7F8B-48DE-B19F-D152E9D793B0}" type="pres">
      <dgm:prSet presAssocID="{EE739B4F-C959-47AD-B307-B8CC5282EB1B}" presName="composite1" presStyleCnt="0"/>
      <dgm:spPr/>
    </dgm:pt>
    <dgm:pt modelId="{BD2AC075-7173-4E6E-9A92-D0871708F736}" type="pres">
      <dgm:prSet presAssocID="{EE739B4F-C959-47AD-B307-B8CC5282EB1B}" presName="dummyNode1" presStyleLbl="node1" presStyleIdx="0" presStyleCnt="3"/>
      <dgm:spPr/>
    </dgm:pt>
    <dgm:pt modelId="{913AB739-0913-4F30-A638-8FF5491515CC}" type="pres">
      <dgm:prSet presAssocID="{EE739B4F-C959-47AD-B307-B8CC5282EB1B}" presName="childNode1" presStyleLbl="bgAcc1" presStyleIdx="0" presStyleCnt="3" custScaleY="138310" custLinFactNeighborX="-133" custLinFactNeighborY="-14228">
        <dgm:presLayoutVars>
          <dgm:bulletEnabled val="1"/>
        </dgm:presLayoutVars>
      </dgm:prSet>
      <dgm:spPr/>
    </dgm:pt>
    <dgm:pt modelId="{D99D9C54-3C46-4B84-9B88-84F5C7974430}" type="pres">
      <dgm:prSet presAssocID="{EE739B4F-C959-47AD-B307-B8CC5282EB1B}" presName="childNode1tx" presStyleLbl="bgAcc1" presStyleIdx="0" presStyleCnt="3">
        <dgm:presLayoutVars>
          <dgm:bulletEnabled val="1"/>
        </dgm:presLayoutVars>
      </dgm:prSet>
      <dgm:spPr/>
    </dgm:pt>
    <dgm:pt modelId="{75FDC6FB-1466-4749-9053-1F9232B4E48F}" type="pres">
      <dgm:prSet presAssocID="{EE739B4F-C959-47AD-B307-B8CC5282EB1B}" presName="parentNode1" presStyleLbl="node1" presStyleIdx="0" presStyleCnt="3">
        <dgm:presLayoutVars>
          <dgm:chMax val="1"/>
          <dgm:bulletEnabled val="1"/>
        </dgm:presLayoutVars>
      </dgm:prSet>
      <dgm:spPr/>
    </dgm:pt>
    <dgm:pt modelId="{84DF82E0-BE4D-4E1C-AFAD-277F49C2B935}" type="pres">
      <dgm:prSet presAssocID="{EE739B4F-C959-47AD-B307-B8CC5282EB1B}" presName="connSite1" presStyleCnt="0"/>
      <dgm:spPr/>
    </dgm:pt>
    <dgm:pt modelId="{8A2F8511-ED6B-493F-A575-971F4FA6C93A}" type="pres">
      <dgm:prSet presAssocID="{D7F471CF-97F1-4287-B6A6-20A2CC9C04FC}" presName="Name9" presStyleLbl="sibTrans2D1" presStyleIdx="0" presStyleCnt="2"/>
      <dgm:spPr/>
    </dgm:pt>
    <dgm:pt modelId="{80C5DE38-5E80-465C-910E-8106235D9EF0}" type="pres">
      <dgm:prSet presAssocID="{2346AE45-B6F8-4F60-A4D6-F435423A3550}" presName="composite2" presStyleCnt="0"/>
      <dgm:spPr/>
    </dgm:pt>
    <dgm:pt modelId="{B46A7F9C-5A24-481D-8ED6-2D268CCB822D}" type="pres">
      <dgm:prSet presAssocID="{2346AE45-B6F8-4F60-A4D6-F435423A3550}" presName="dummyNode2" presStyleLbl="node1" presStyleIdx="0" presStyleCnt="3"/>
      <dgm:spPr/>
    </dgm:pt>
    <dgm:pt modelId="{8C1D2848-45E2-453F-B73A-1B0103ECE720}" type="pres">
      <dgm:prSet presAssocID="{2346AE45-B6F8-4F60-A4D6-F435423A3550}" presName="childNode2" presStyleLbl="bgAcc1" presStyleIdx="1" presStyleCnt="3">
        <dgm:presLayoutVars>
          <dgm:bulletEnabled val="1"/>
        </dgm:presLayoutVars>
      </dgm:prSet>
      <dgm:spPr/>
    </dgm:pt>
    <dgm:pt modelId="{A63D7F84-695C-4185-AE0A-CCA79884A90C}" type="pres">
      <dgm:prSet presAssocID="{2346AE45-B6F8-4F60-A4D6-F435423A3550}" presName="childNode2tx" presStyleLbl="bgAcc1" presStyleIdx="1" presStyleCnt="3">
        <dgm:presLayoutVars>
          <dgm:bulletEnabled val="1"/>
        </dgm:presLayoutVars>
      </dgm:prSet>
      <dgm:spPr/>
    </dgm:pt>
    <dgm:pt modelId="{32D539D8-D5A0-495E-A3C7-B1A9BC3FC6F9}" type="pres">
      <dgm:prSet presAssocID="{2346AE45-B6F8-4F60-A4D6-F435423A3550}" presName="parentNode2" presStyleLbl="node1" presStyleIdx="1" presStyleCnt="3">
        <dgm:presLayoutVars>
          <dgm:chMax val="0"/>
          <dgm:bulletEnabled val="1"/>
        </dgm:presLayoutVars>
      </dgm:prSet>
      <dgm:spPr/>
    </dgm:pt>
    <dgm:pt modelId="{1208FC57-A35B-4E37-8A9E-432BBE87956B}" type="pres">
      <dgm:prSet presAssocID="{2346AE45-B6F8-4F60-A4D6-F435423A3550}" presName="connSite2" presStyleCnt="0"/>
      <dgm:spPr/>
    </dgm:pt>
    <dgm:pt modelId="{EEEC7D8E-2906-4B35-9513-1B4DEAB5074F}" type="pres">
      <dgm:prSet presAssocID="{8BA251E2-A720-406A-AA6E-BF44E9D3A61B}" presName="Name18" presStyleLbl="sibTrans2D1" presStyleIdx="1" presStyleCnt="2"/>
      <dgm:spPr/>
    </dgm:pt>
    <dgm:pt modelId="{ADD36A5A-1691-4B63-893F-105B9AF62911}" type="pres">
      <dgm:prSet presAssocID="{5D3123BC-0227-4194-B99A-71DAB4630BC7}" presName="composite1" presStyleCnt="0"/>
      <dgm:spPr/>
    </dgm:pt>
    <dgm:pt modelId="{CA8D7643-9354-4E1F-90C6-9B3E06949F6A}" type="pres">
      <dgm:prSet presAssocID="{5D3123BC-0227-4194-B99A-71DAB4630BC7}" presName="dummyNode1" presStyleLbl="node1" presStyleIdx="1" presStyleCnt="3"/>
      <dgm:spPr/>
    </dgm:pt>
    <dgm:pt modelId="{F45FED37-5400-4025-A798-E65EEE658AE0}" type="pres">
      <dgm:prSet presAssocID="{5D3123BC-0227-4194-B99A-71DAB4630BC7}" presName="childNode1" presStyleLbl="bgAcc1" presStyleIdx="2" presStyleCnt="3">
        <dgm:presLayoutVars>
          <dgm:bulletEnabled val="1"/>
        </dgm:presLayoutVars>
      </dgm:prSet>
      <dgm:spPr/>
    </dgm:pt>
    <dgm:pt modelId="{C12462D3-3F92-4950-B34A-DC4A3A45F095}" type="pres">
      <dgm:prSet presAssocID="{5D3123BC-0227-4194-B99A-71DAB4630BC7}" presName="childNode1tx" presStyleLbl="bgAcc1" presStyleIdx="2" presStyleCnt="3">
        <dgm:presLayoutVars>
          <dgm:bulletEnabled val="1"/>
        </dgm:presLayoutVars>
      </dgm:prSet>
      <dgm:spPr/>
    </dgm:pt>
    <dgm:pt modelId="{349D02EA-F69E-46DD-86B5-B397DC74D666}" type="pres">
      <dgm:prSet presAssocID="{5D3123BC-0227-4194-B99A-71DAB4630BC7}" presName="parentNode1" presStyleLbl="node1" presStyleIdx="2" presStyleCnt="3">
        <dgm:presLayoutVars>
          <dgm:chMax val="1"/>
          <dgm:bulletEnabled val="1"/>
        </dgm:presLayoutVars>
      </dgm:prSet>
      <dgm:spPr/>
    </dgm:pt>
    <dgm:pt modelId="{37A7779A-8B32-48C7-996B-EBAD407087B4}" type="pres">
      <dgm:prSet presAssocID="{5D3123BC-0227-4194-B99A-71DAB4630BC7}" presName="connSite1" presStyleCnt="0"/>
      <dgm:spPr/>
    </dgm:pt>
  </dgm:ptLst>
  <dgm:cxnLst>
    <dgm:cxn modelId="{0E5CA001-F46B-413E-97C8-1DD284C673CE}" type="presOf" srcId="{EF354FA9-C7C2-40B2-8943-184D441889B5}" destId="{913AB739-0913-4F30-A638-8FF5491515CC}" srcOrd="0" destOrd="4" presId="urn:microsoft.com/office/officeart/2005/8/layout/hProcess4"/>
    <dgm:cxn modelId="{2B20ED0D-78AB-404C-A1B0-F63E2CED3B86}" srcId="{EE739B4F-C959-47AD-B307-B8CC5282EB1B}" destId="{7357CD25-C201-4A07-AADB-CEEA49054758}" srcOrd="3" destOrd="0" parTransId="{DDB3520D-9409-488E-9F07-B7AE6CD697EC}" sibTransId="{34C5DCB4-CB09-42ED-B704-61CAC3A9C80C}"/>
    <dgm:cxn modelId="{8A2C9010-FF70-41D8-9807-539235A88F53}" type="presOf" srcId="{8104011B-ECE1-4C5C-BA2C-1C96F429E48A}" destId="{D99D9C54-3C46-4B84-9B88-84F5C7974430}" srcOrd="1" destOrd="5" presId="urn:microsoft.com/office/officeart/2005/8/layout/hProcess4"/>
    <dgm:cxn modelId="{C90C5B14-3DF2-4DAF-A624-16A8B6B37041}" type="presOf" srcId="{6D9C8276-9CA3-4250-A3D8-286F7F06A466}" destId="{8C1D2848-45E2-453F-B73A-1B0103ECE720}" srcOrd="0" destOrd="1" presId="urn:microsoft.com/office/officeart/2005/8/layout/hProcess4"/>
    <dgm:cxn modelId="{AD9D5919-E1FB-469C-87AA-E91A049DED0C}" type="presOf" srcId="{E923740E-8C52-49A6-AD6B-795012CDA69A}" destId="{D99D9C54-3C46-4B84-9B88-84F5C7974430}" srcOrd="1" destOrd="6" presId="urn:microsoft.com/office/officeart/2005/8/layout/hProcess4"/>
    <dgm:cxn modelId="{E68D851A-D516-4F3D-A8FC-46F34B0C10DB}" srcId="{EE739B4F-C959-47AD-B307-B8CC5282EB1B}" destId="{43D20467-3B73-4E87-A7A0-EDAEF1433719}" srcOrd="1" destOrd="0" parTransId="{827CCD8A-A4C8-4633-9CEE-6D81BE3AF2A7}" sibTransId="{AFA2FD1B-A86F-4629-BCC7-5FB26292DCC3}"/>
    <dgm:cxn modelId="{FFB3DE1A-4ECA-4F14-B397-4E0DA1E03403}" type="presOf" srcId="{F3D769DD-3909-472A-8178-AB48352952EE}" destId="{C12462D3-3F92-4950-B34A-DC4A3A45F095}" srcOrd="1" destOrd="0" presId="urn:microsoft.com/office/officeart/2005/8/layout/hProcess4"/>
    <dgm:cxn modelId="{4712C91B-9093-454F-9B3E-303F34C6F08C}" type="presOf" srcId="{8A608ACC-25B7-4CFA-8259-14C230C3F977}" destId="{8C1D2848-45E2-453F-B73A-1B0103ECE720}" srcOrd="0" destOrd="3" presId="urn:microsoft.com/office/officeart/2005/8/layout/hProcess4"/>
    <dgm:cxn modelId="{6CF87E2D-C859-4F41-B3E5-86212A7561DB}" srcId="{EF354FA9-C7C2-40B2-8943-184D441889B5}" destId="{3A4000B3-1534-4927-A29F-4C553DBB4A52}" srcOrd="2" destOrd="0" parTransId="{41BE88B3-B918-44B5-BAB0-6E281F32C026}" sibTransId="{A45B7613-855A-440F-81DC-CEF0B3147D22}"/>
    <dgm:cxn modelId="{7C78ED3F-D96B-42BA-B021-74F2B3B624DE}" type="presOf" srcId="{6D9C8276-9CA3-4250-A3D8-286F7F06A466}" destId="{A63D7F84-695C-4185-AE0A-CCA79884A90C}" srcOrd="1" destOrd="1" presId="urn:microsoft.com/office/officeart/2005/8/layout/hProcess4"/>
    <dgm:cxn modelId="{7BAB425C-8023-46DA-B9BB-0B3B7CED87DF}" type="presOf" srcId="{3A4000B3-1534-4927-A29F-4C553DBB4A52}" destId="{D99D9C54-3C46-4B84-9B88-84F5C7974430}" srcOrd="1" destOrd="7" presId="urn:microsoft.com/office/officeart/2005/8/layout/hProcess4"/>
    <dgm:cxn modelId="{1B4DA85C-1B02-45F7-834E-5A1AC77CC4A7}" type="presOf" srcId="{EF354FA9-C7C2-40B2-8943-184D441889B5}" destId="{D99D9C54-3C46-4B84-9B88-84F5C7974430}" srcOrd="1" destOrd="4" presId="urn:microsoft.com/office/officeart/2005/8/layout/hProcess4"/>
    <dgm:cxn modelId="{DA30815E-B371-4397-BD6E-51862A52573A}" type="presOf" srcId="{04A52B0D-FF66-4055-9B64-E8DFB0A28A1B}" destId="{C12462D3-3F92-4950-B34A-DC4A3A45F095}" srcOrd="1" destOrd="1" presId="urn:microsoft.com/office/officeart/2005/8/layout/hProcess4"/>
    <dgm:cxn modelId="{4B568E5E-19DF-4A3E-95E7-790C7E963AF0}" type="presOf" srcId="{8BA251E2-A720-406A-AA6E-BF44E9D3A61B}" destId="{EEEC7D8E-2906-4B35-9513-1B4DEAB5074F}" srcOrd="0" destOrd="0" presId="urn:microsoft.com/office/officeart/2005/8/layout/hProcess4"/>
    <dgm:cxn modelId="{C2D0A343-90D9-4F5F-AA90-11F22C5B3A0F}" type="presOf" srcId="{8A608ACC-25B7-4CFA-8259-14C230C3F977}" destId="{A63D7F84-695C-4185-AE0A-CCA79884A90C}" srcOrd="1" destOrd="3" presId="urn:microsoft.com/office/officeart/2005/8/layout/hProcess4"/>
    <dgm:cxn modelId="{63BBFB63-441F-489A-AC0C-99C5A16E7127}" srcId="{5D3123BC-0227-4194-B99A-71DAB4630BC7}" destId="{F3D769DD-3909-472A-8178-AB48352952EE}" srcOrd="0" destOrd="0" parTransId="{459306C4-DBDE-446C-ADC9-2F45C4AF5902}" sibTransId="{AABDA335-1FB1-48A4-80C5-B0AD5B8B09F1}"/>
    <dgm:cxn modelId="{D462C366-CD69-4D34-97E0-E722A3DF9094}" type="presOf" srcId="{C7410249-7F89-48B1-B713-5C580C507679}" destId="{8C1D2848-45E2-453F-B73A-1B0103ECE720}" srcOrd="0" destOrd="2" presId="urn:microsoft.com/office/officeart/2005/8/layout/hProcess4"/>
    <dgm:cxn modelId="{6BB13C67-359A-4956-813F-9DAF3E5CC87C}" type="presOf" srcId="{32970ECF-333A-4D45-9717-FDC87F348003}" destId="{8C1D2848-45E2-453F-B73A-1B0103ECE720}" srcOrd="0" destOrd="0" presId="urn:microsoft.com/office/officeart/2005/8/layout/hProcess4"/>
    <dgm:cxn modelId="{ABC49648-7EDA-4297-B642-A99BC4E87884}" srcId="{4BB9B4E3-6BC8-40F5-B215-0F0777693BF4}" destId="{EE739B4F-C959-47AD-B307-B8CC5282EB1B}" srcOrd="0" destOrd="0" parTransId="{E7C39E51-1F01-4E73-BEC7-6A2AF99EDC08}" sibTransId="{D7F471CF-97F1-4287-B6A6-20A2CC9C04FC}"/>
    <dgm:cxn modelId="{343AF76B-3811-433A-9615-AE7CABD12AE1}" srcId="{2346AE45-B6F8-4F60-A4D6-F435423A3550}" destId="{32970ECF-333A-4D45-9717-FDC87F348003}" srcOrd="0" destOrd="0" parTransId="{935FCBA5-18A9-40AE-9EB3-1DEC8F76B1AE}" sibTransId="{E6733DD2-9EC3-409B-9C59-4B573DCE3952}"/>
    <dgm:cxn modelId="{43F4BB6C-38B8-4318-B85B-CA5D4E181253}" srcId="{EE739B4F-C959-47AD-B307-B8CC5282EB1B}" destId="{A64D801D-D926-4A44-BD59-218DCC0DFC74}" srcOrd="0" destOrd="0" parTransId="{34CDA6BE-2869-4BDD-8EF2-D47C78BA9A36}" sibTransId="{6DEDAEF1-F166-4DFC-B962-A40E3C4B6A0F}"/>
    <dgm:cxn modelId="{E4D5DE4D-7A01-4BE4-9331-5A1F77BFF4DC}" srcId="{32970ECF-333A-4D45-9717-FDC87F348003}" destId="{C7410249-7F89-48B1-B713-5C580C507679}" srcOrd="1" destOrd="0" parTransId="{FDE0D8F7-DFA7-4E95-8CFE-1E32DD4EBE40}" sibTransId="{032D932E-A16E-4DBA-86CB-D59F1C0D256A}"/>
    <dgm:cxn modelId="{FE091B75-5F4F-4344-9167-3FE22370562F}" type="presOf" srcId="{4BB9B4E3-6BC8-40F5-B215-0F0777693BF4}" destId="{77C141CB-4DF2-4A7B-B86B-7063E2326257}" srcOrd="0" destOrd="0" presId="urn:microsoft.com/office/officeart/2005/8/layout/hProcess4"/>
    <dgm:cxn modelId="{3976A257-4D57-4795-8983-1E85B4C56CC0}" type="presOf" srcId="{96A262BF-B4B0-4EBF-A6A5-7DBBC4A413D1}" destId="{913AB739-0913-4F30-A638-8FF5491515CC}" srcOrd="0" destOrd="2" presId="urn:microsoft.com/office/officeart/2005/8/layout/hProcess4"/>
    <dgm:cxn modelId="{98470A81-49FF-4A01-BE33-42E66DE45997}" type="presOf" srcId="{7357CD25-C201-4A07-AADB-CEEA49054758}" destId="{913AB739-0913-4F30-A638-8FF5491515CC}" srcOrd="0" destOrd="3" presId="urn:microsoft.com/office/officeart/2005/8/layout/hProcess4"/>
    <dgm:cxn modelId="{1826138C-497F-4CF8-A571-97D8215E06B7}" type="presOf" srcId="{43D20467-3B73-4E87-A7A0-EDAEF1433719}" destId="{913AB739-0913-4F30-A638-8FF5491515CC}" srcOrd="0" destOrd="1" presId="urn:microsoft.com/office/officeart/2005/8/layout/hProcess4"/>
    <dgm:cxn modelId="{892B738D-CADB-4BB6-B8AC-F389236116B9}" type="presOf" srcId="{43D20467-3B73-4E87-A7A0-EDAEF1433719}" destId="{D99D9C54-3C46-4B84-9B88-84F5C7974430}" srcOrd="1" destOrd="1" presId="urn:microsoft.com/office/officeart/2005/8/layout/hProcess4"/>
    <dgm:cxn modelId="{5ED55E8E-CB80-4AD9-A5B3-1A7A166CA00C}" type="presOf" srcId="{C7410249-7F89-48B1-B713-5C580C507679}" destId="{A63D7F84-695C-4185-AE0A-CCA79884A90C}" srcOrd="1" destOrd="2" presId="urn:microsoft.com/office/officeart/2005/8/layout/hProcess4"/>
    <dgm:cxn modelId="{6F303A94-4A2B-4E96-A2DE-AC952477C039}" type="presOf" srcId="{04A52B0D-FF66-4055-9B64-E8DFB0A28A1B}" destId="{F45FED37-5400-4025-A798-E65EEE658AE0}" srcOrd="0" destOrd="1" presId="urn:microsoft.com/office/officeart/2005/8/layout/hProcess4"/>
    <dgm:cxn modelId="{ED0F7296-835E-45AD-B1F4-3B9D3B7C2436}" type="presOf" srcId="{96A262BF-B4B0-4EBF-A6A5-7DBBC4A413D1}" destId="{D99D9C54-3C46-4B84-9B88-84F5C7974430}" srcOrd="1" destOrd="2" presId="urn:microsoft.com/office/officeart/2005/8/layout/hProcess4"/>
    <dgm:cxn modelId="{DDC7BC97-3CC2-4D70-8557-D0307AFA9244}" srcId="{EF354FA9-C7C2-40B2-8943-184D441889B5}" destId="{8104011B-ECE1-4C5C-BA2C-1C96F429E48A}" srcOrd="0" destOrd="0" parTransId="{B7EE44A1-D040-498E-935F-25F433D7915B}" sibTransId="{18527AE8-6D2C-44FE-9B7F-F041A89100FF}"/>
    <dgm:cxn modelId="{16531098-BAAC-4689-8BB6-3594E732B1AA}" type="presOf" srcId="{3A4000B3-1534-4927-A29F-4C553DBB4A52}" destId="{913AB739-0913-4F30-A638-8FF5491515CC}" srcOrd="0" destOrd="7" presId="urn:microsoft.com/office/officeart/2005/8/layout/hProcess4"/>
    <dgm:cxn modelId="{553FCE9C-72EF-4A48-92A6-889802C71C2F}" type="presOf" srcId="{D7F471CF-97F1-4287-B6A6-20A2CC9C04FC}" destId="{8A2F8511-ED6B-493F-A575-971F4FA6C93A}" srcOrd="0" destOrd="0" presId="urn:microsoft.com/office/officeart/2005/8/layout/hProcess4"/>
    <dgm:cxn modelId="{D816809D-75EF-4391-A90B-51E5DBBE30D1}" srcId="{32970ECF-333A-4D45-9717-FDC87F348003}" destId="{8A608ACC-25B7-4CFA-8259-14C230C3F977}" srcOrd="2" destOrd="0" parTransId="{7D1BF52F-1AFB-495A-9DDB-0373956EE2F7}" sibTransId="{1C506A70-E530-490E-9B17-A1B911A6C55B}"/>
    <dgm:cxn modelId="{F23796A4-5852-4945-92E6-79B0B1267B28}" type="presOf" srcId="{5D3123BC-0227-4194-B99A-71DAB4630BC7}" destId="{349D02EA-F69E-46DD-86B5-B397DC74D666}" srcOrd="0" destOrd="0" presId="urn:microsoft.com/office/officeart/2005/8/layout/hProcess4"/>
    <dgm:cxn modelId="{18B1B6A4-F775-4939-AF70-E2BE456494F3}" type="presOf" srcId="{8104011B-ECE1-4C5C-BA2C-1C96F429E48A}" destId="{913AB739-0913-4F30-A638-8FF5491515CC}" srcOrd="0" destOrd="5" presId="urn:microsoft.com/office/officeart/2005/8/layout/hProcess4"/>
    <dgm:cxn modelId="{36B2E2A5-4276-42E6-AA38-21E8E3F11345}" srcId="{EF354FA9-C7C2-40B2-8943-184D441889B5}" destId="{E923740E-8C52-49A6-AD6B-795012CDA69A}" srcOrd="1" destOrd="0" parTransId="{D9ACF14F-6932-434C-AA8E-9A04589B053E}" sibTransId="{B22C8A79-0EAB-449C-BBC3-3C717A6FDE80}"/>
    <dgm:cxn modelId="{E6FDCCA6-AE87-4AE5-A1D1-61961757B348}" type="presOf" srcId="{7357CD25-C201-4A07-AADB-CEEA49054758}" destId="{D99D9C54-3C46-4B84-9B88-84F5C7974430}" srcOrd="1" destOrd="3" presId="urn:microsoft.com/office/officeart/2005/8/layout/hProcess4"/>
    <dgm:cxn modelId="{5998B2A8-071C-4073-9CD4-5A8686E57464}" type="presOf" srcId="{A64D801D-D926-4A44-BD59-218DCC0DFC74}" destId="{D99D9C54-3C46-4B84-9B88-84F5C7974430}" srcOrd="1" destOrd="0" presId="urn:microsoft.com/office/officeart/2005/8/layout/hProcess4"/>
    <dgm:cxn modelId="{A584C5AB-15E6-4067-881C-9C44C5995BE1}" srcId="{32970ECF-333A-4D45-9717-FDC87F348003}" destId="{6D9C8276-9CA3-4250-A3D8-286F7F06A466}" srcOrd="0" destOrd="0" parTransId="{A9378C4F-59C0-4173-89D2-ED3297D64A38}" sibTransId="{6ED4CE24-C940-4224-B457-8FB1E12BBA2E}"/>
    <dgm:cxn modelId="{35B2EDB2-7F21-444B-86F0-5F4968630177}" srcId="{5D3123BC-0227-4194-B99A-71DAB4630BC7}" destId="{04A52B0D-FF66-4055-9B64-E8DFB0A28A1B}" srcOrd="1" destOrd="0" parTransId="{1088B4F3-2CCB-4D97-AE0C-DD273F8232D3}" sibTransId="{8510681E-D9B8-4545-9A48-5558779A38BD}"/>
    <dgm:cxn modelId="{23EF3EB7-7075-4514-A979-5B21AB090603}" type="presOf" srcId="{2346AE45-B6F8-4F60-A4D6-F435423A3550}" destId="{32D539D8-D5A0-495E-A3C7-B1A9BC3FC6F9}" srcOrd="0" destOrd="0" presId="urn:microsoft.com/office/officeart/2005/8/layout/hProcess4"/>
    <dgm:cxn modelId="{16AF91B9-BF6A-4325-95FD-1CFC8A3221F8}" srcId="{4BB9B4E3-6BC8-40F5-B215-0F0777693BF4}" destId="{5D3123BC-0227-4194-B99A-71DAB4630BC7}" srcOrd="2" destOrd="0" parTransId="{5565C63A-47A4-4138-A845-8FB339009A9D}" sibTransId="{D45D7C37-61E4-4ED9-886F-18C482FA0E92}"/>
    <dgm:cxn modelId="{1B8845C6-FB1D-4A64-A2E5-95E86AE8A765}" type="presOf" srcId="{E923740E-8C52-49A6-AD6B-795012CDA69A}" destId="{913AB739-0913-4F30-A638-8FF5491515CC}" srcOrd="0" destOrd="6" presId="urn:microsoft.com/office/officeart/2005/8/layout/hProcess4"/>
    <dgm:cxn modelId="{B0A4C2CB-CC49-4551-B790-FDF512973D6F}" srcId="{EE739B4F-C959-47AD-B307-B8CC5282EB1B}" destId="{EF354FA9-C7C2-40B2-8943-184D441889B5}" srcOrd="4" destOrd="0" parTransId="{2BDDB87F-2B05-4349-AAC7-7FD3C899FC39}" sibTransId="{FA788E14-F0C5-4369-809C-6224BCD5FBB1}"/>
    <dgm:cxn modelId="{23803AE3-EDAA-4A5A-8AD3-D32B35778B29}" type="presOf" srcId="{EE739B4F-C959-47AD-B307-B8CC5282EB1B}" destId="{75FDC6FB-1466-4749-9053-1F9232B4E48F}" srcOrd="0" destOrd="0" presId="urn:microsoft.com/office/officeart/2005/8/layout/hProcess4"/>
    <dgm:cxn modelId="{E77CEDE7-A582-4929-AF73-94C07F5E82B7}" type="presOf" srcId="{F3D769DD-3909-472A-8178-AB48352952EE}" destId="{F45FED37-5400-4025-A798-E65EEE658AE0}" srcOrd="0" destOrd="0" presId="urn:microsoft.com/office/officeart/2005/8/layout/hProcess4"/>
    <dgm:cxn modelId="{E1E17AF9-08B0-4D6C-A435-229E14F377DE}" srcId="{4BB9B4E3-6BC8-40F5-B215-0F0777693BF4}" destId="{2346AE45-B6F8-4F60-A4D6-F435423A3550}" srcOrd="1" destOrd="0" parTransId="{1EE510A2-8C76-4956-8CE6-D53CCC1F99F3}" sibTransId="{8BA251E2-A720-406A-AA6E-BF44E9D3A61B}"/>
    <dgm:cxn modelId="{D0532BFB-D9FA-4BCF-A7FF-F6372AC47FAE}" srcId="{EE739B4F-C959-47AD-B307-B8CC5282EB1B}" destId="{96A262BF-B4B0-4EBF-A6A5-7DBBC4A413D1}" srcOrd="2" destOrd="0" parTransId="{D51BB8EC-D4C3-4488-B27F-0DA461A1F2D7}" sibTransId="{113E752D-9EF9-4CCC-B931-4EC23B1FB2A0}"/>
    <dgm:cxn modelId="{2DCF81FB-8828-425E-8BD8-83977A8B617B}" type="presOf" srcId="{A64D801D-D926-4A44-BD59-218DCC0DFC74}" destId="{913AB739-0913-4F30-A638-8FF5491515CC}" srcOrd="0" destOrd="0" presId="urn:microsoft.com/office/officeart/2005/8/layout/hProcess4"/>
    <dgm:cxn modelId="{7553ACFF-B76E-4D6E-A214-7A723B81C220}" type="presOf" srcId="{32970ECF-333A-4D45-9717-FDC87F348003}" destId="{A63D7F84-695C-4185-AE0A-CCA79884A90C}" srcOrd="1" destOrd="0" presId="urn:microsoft.com/office/officeart/2005/8/layout/hProcess4"/>
    <dgm:cxn modelId="{4889A810-9AA6-4566-B251-D9EABBB83ECB}" type="presParOf" srcId="{77C141CB-4DF2-4A7B-B86B-7063E2326257}" destId="{2CFA7482-4A14-474A-9C90-2A0C1410B82D}" srcOrd="0" destOrd="0" presId="urn:microsoft.com/office/officeart/2005/8/layout/hProcess4"/>
    <dgm:cxn modelId="{76DF067B-05BD-4EA2-95C9-31D5BF59BC95}" type="presParOf" srcId="{77C141CB-4DF2-4A7B-B86B-7063E2326257}" destId="{314921CB-AFD1-47E9-BA27-6EE03F00AE4B}" srcOrd="1" destOrd="0" presId="urn:microsoft.com/office/officeart/2005/8/layout/hProcess4"/>
    <dgm:cxn modelId="{67EF19A0-7D22-4FD2-B545-C9A5BFDC9605}" type="presParOf" srcId="{77C141CB-4DF2-4A7B-B86B-7063E2326257}" destId="{72AFBC72-D8A8-4DB0-9EC4-4BF206C45FDF}" srcOrd="2" destOrd="0" presId="urn:microsoft.com/office/officeart/2005/8/layout/hProcess4"/>
    <dgm:cxn modelId="{6955E109-F0F8-4BA7-A648-AA9492E87F6D}" type="presParOf" srcId="{72AFBC72-D8A8-4DB0-9EC4-4BF206C45FDF}" destId="{74593F7B-7F8B-48DE-B19F-D152E9D793B0}" srcOrd="0" destOrd="0" presId="urn:microsoft.com/office/officeart/2005/8/layout/hProcess4"/>
    <dgm:cxn modelId="{5BE1CC68-F000-4986-87E5-3AA728B012D2}" type="presParOf" srcId="{74593F7B-7F8B-48DE-B19F-D152E9D793B0}" destId="{BD2AC075-7173-4E6E-9A92-D0871708F736}" srcOrd="0" destOrd="0" presId="urn:microsoft.com/office/officeart/2005/8/layout/hProcess4"/>
    <dgm:cxn modelId="{9786237A-56B6-41E7-B2A9-A91862047218}" type="presParOf" srcId="{74593F7B-7F8B-48DE-B19F-D152E9D793B0}" destId="{913AB739-0913-4F30-A638-8FF5491515CC}" srcOrd="1" destOrd="0" presId="urn:microsoft.com/office/officeart/2005/8/layout/hProcess4"/>
    <dgm:cxn modelId="{A911BE28-044C-49CA-911F-DD4C245CA509}" type="presParOf" srcId="{74593F7B-7F8B-48DE-B19F-D152E9D793B0}" destId="{D99D9C54-3C46-4B84-9B88-84F5C7974430}" srcOrd="2" destOrd="0" presId="urn:microsoft.com/office/officeart/2005/8/layout/hProcess4"/>
    <dgm:cxn modelId="{230310BD-309B-4651-9030-D844EFAED174}" type="presParOf" srcId="{74593F7B-7F8B-48DE-B19F-D152E9D793B0}" destId="{75FDC6FB-1466-4749-9053-1F9232B4E48F}" srcOrd="3" destOrd="0" presId="urn:microsoft.com/office/officeart/2005/8/layout/hProcess4"/>
    <dgm:cxn modelId="{733C7D06-EE46-406E-BD7C-9028E1B9EDCC}" type="presParOf" srcId="{74593F7B-7F8B-48DE-B19F-D152E9D793B0}" destId="{84DF82E0-BE4D-4E1C-AFAD-277F49C2B935}" srcOrd="4" destOrd="0" presId="urn:microsoft.com/office/officeart/2005/8/layout/hProcess4"/>
    <dgm:cxn modelId="{B043AAE9-D148-4975-96B0-8756D0C7C1DA}" type="presParOf" srcId="{72AFBC72-D8A8-4DB0-9EC4-4BF206C45FDF}" destId="{8A2F8511-ED6B-493F-A575-971F4FA6C93A}" srcOrd="1" destOrd="0" presId="urn:microsoft.com/office/officeart/2005/8/layout/hProcess4"/>
    <dgm:cxn modelId="{390B31B9-3971-4088-BC6C-C575E67125B9}" type="presParOf" srcId="{72AFBC72-D8A8-4DB0-9EC4-4BF206C45FDF}" destId="{80C5DE38-5E80-465C-910E-8106235D9EF0}" srcOrd="2" destOrd="0" presId="urn:microsoft.com/office/officeart/2005/8/layout/hProcess4"/>
    <dgm:cxn modelId="{CC142750-C0FB-4604-B76D-90F7E0BFF965}" type="presParOf" srcId="{80C5DE38-5E80-465C-910E-8106235D9EF0}" destId="{B46A7F9C-5A24-481D-8ED6-2D268CCB822D}" srcOrd="0" destOrd="0" presId="urn:microsoft.com/office/officeart/2005/8/layout/hProcess4"/>
    <dgm:cxn modelId="{C6BFDF8A-9CAC-4A8E-91E9-E80028767DAB}" type="presParOf" srcId="{80C5DE38-5E80-465C-910E-8106235D9EF0}" destId="{8C1D2848-45E2-453F-B73A-1B0103ECE720}" srcOrd="1" destOrd="0" presId="urn:microsoft.com/office/officeart/2005/8/layout/hProcess4"/>
    <dgm:cxn modelId="{611DBFD3-E087-4D42-8497-C6258D66E4D9}" type="presParOf" srcId="{80C5DE38-5E80-465C-910E-8106235D9EF0}" destId="{A63D7F84-695C-4185-AE0A-CCA79884A90C}" srcOrd="2" destOrd="0" presId="urn:microsoft.com/office/officeart/2005/8/layout/hProcess4"/>
    <dgm:cxn modelId="{08D1743E-7A26-47C1-8137-0035BCFDC971}" type="presParOf" srcId="{80C5DE38-5E80-465C-910E-8106235D9EF0}" destId="{32D539D8-D5A0-495E-A3C7-B1A9BC3FC6F9}" srcOrd="3" destOrd="0" presId="urn:microsoft.com/office/officeart/2005/8/layout/hProcess4"/>
    <dgm:cxn modelId="{06A5E395-4EDD-4CA0-B966-7AA87FE3FE32}" type="presParOf" srcId="{80C5DE38-5E80-465C-910E-8106235D9EF0}" destId="{1208FC57-A35B-4E37-8A9E-432BBE87956B}" srcOrd="4" destOrd="0" presId="urn:microsoft.com/office/officeart/2005/8/layout/hProcess4"/>
    <dgm:cxn modelId="{F047B736-76D8-476F-9719-DE4038BA0072}" type="presParOf" srcId="{72AFBC72-D8A8-4DB0-9EC4-4BF206C45FDF}" destId="{EEEC7D8E-2906-4B35-9513-1B4DEAB5074F}" srcOrd="3" destOrd="0" presId="urn:microsoft.com/office/officeart/2005/8/layout/hProcess4"/>
    <dgm:cxn modelId="{124BF89A-2FA1-4E1B-8B27-B376814FAADE}" type="presParOf" srcId="{72AFBC72-D8A8-4DB0-9EC4-4BF206C45FDF}" destId="{ADD36A5A-1691-4B63-893F-105B9AF62911}" srcOrd="4" destOrd="0" presId="urn:microsoft.com/office/officeart/2005/8/layout/hProcess4"/>
    <dgm:cxn modelId="{CCF8B646-1AAB-46CE-8882-BDEE7B22E479}" type="presParOf" srcId="{ADD36A5A-1691-4B63-893F-105B9AF62911}" destId="{CA8D7643-9354-4E1F-90C6-9B3E06949F6A}" srcOrd="0" destOrd="0" presId="urn:microsoft.com/office/officeart/2005/8/layout/hProcess4"/>
    <dgm:cxn modelId="{0315F06C-4486-48B7-9524-5286EE05EBE0}" type="presParOf" srcId="{ADD36A5A-1691-4B63-893F-105B9AF62911}" destId="{F45FED37-5400-4025-A798-E65EEE658AE0}" srcOrd="1" destOrd="0" presId="urn:microsoft.com/office/officeart/2005/8/layout/hProcess4"/>
    <dgm:cxn modelId="{7119793A-7333-48E9-BD5B-C732281CD07E}" type="presParOf" srcId="{ADD36A5A-1691-4B63-893F-105B9AF62911}" destId="{C12462D3-3F92-4950-B34A-DC4A3A45F095}" srcOrd="2" destOrd="0" presId="urn:microsoft.com/office/officeart/2005/8/layout/hProcess4"/>
    <dgm:cxn modelId="{D651C6CD-1792-4A11-A9FD-07A5EA2E4407}" type="presParOf" srcId="{ADD36A5A-1691-4B63-893F-105B9AF62911}" destId="{349D02EA-F69E-46DD-86B5-B397DC74D666}" srcOrd="3" destOrd="0" presId="urn:microsoft.com/office/officeart/2005/8/layout/hProcess4"/>
    <dgm:cxn modelId="{C1E2D192-9639-429E-9685-95EC3BE88B18}" type="presParOf" srcId="{ADD36A5A-1691-4B63-893F-105B9AF62911}" destId="{37A7779A-8B32-48C7-996B-EBAD407087B4}"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1FF34-829A-48DA-822E-F913029B382C}">
      <dsp:nvSpPr>
        <dsp:cNvPr id="0" name=""/>
        <dsp:cNvSpPr/>
      </dsp:nvSpPr>
      <dsp:spPr>
        <a:xfrm>
          <a:off x="4621" y="205577"/>
          <a:ext cx="2020453" cy="281758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kern="1200"/>
            <a:t>Make a GET response to the SpaceX REST API</a:t>
          </a:r>
        </a:p>
        <a:p>
          <a:pPr marL="0" lvl="0" indent="0" algn="l" defTabSz="666750">
            <a:lnSpc>
              <a:spcPct val="90000"/>
            </a:lnSpc>
            <a:spcBef>
              <a:spcPct val="0"/>
            </a:spcBef>
            <a:spcAft>
              <a:spcPct val="35000"/>
            </a:spcAft>
            <a:buFont typeface="Arial" panose="020B0604020202020204" pitchFamily="34" charset="0"/>
            <a:buNone/>
          </a:pPr>
          <a:r>
            <a:rPr lang="en-US" sz="1500" kern="1200"/>
            <a:t>Convert the response to a .json file then to a Pandas DataFrame</a:t>
          </a:r>
          <a:endParaRPr lang="en-MY" sz="1500" kern="1200"/>
        </a:p>
      </dsp:txBody>
      <dsp:txXfrm>
        <a:off x="63798" y="264754"/>
        <a:ext cx="1902099" cy="2699231"/>
      </dsp:txXfrm>
    </dsp:sp>
    <dsp:sp modelId="{94D6BE04-EC9A-4658-B3CB-7FE0537ADD7F}">
      <dsp:nvSpPr>
        <dsp:cNvPr id="0" name=""/>
        <dsp:cNvSpPr/>
      </dsp:nvSpPr>
      <dsp:spPr>
        <a:xfrm>
          <a:off x="2227120" y="1363834"/>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MY" sz="1200" kern="1200"/>
        </a:p>
      </dsp:txBody>
      <dsp:txXfrm>
        <a:off x="2227120" y="1464048"/>
        <a:ext cx="299835" cy="300644"/>
      </dsp:txXfrm>
    </dsp:sp>
    <dsp:sp modelId="{99F7C97A-E746-471B-9DEA-A2E6C670BADB}">
      <dsp:nvSpPr>
        <dsp:cNvPr id="0" name=""/>
        <dsp:cNvSpPr/>
      </dsp:nvSpPr>
      <dsp:spPr>
        <a:xfrm>
          <a:off x="2833256" y="205577"/>
          <a:ext cx="2020453" cy="281758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GB" sz="1500" kern="1200"/>
            <a:t>Use custom logic to clean the data </a:t>
          </a:r>
        </a:p>
        <a:p>
          <a:pPr marL="0" lvl="0" indent="0" algn="l" defTabSz="666750">
            <a:lnSpc>
              <a:spcPct val="90000"/>
            </a:lnSpc>
            <a:spcBef>
              <a:spcPct val="0"/>
            </a:spcBef>
            <a:spcAft>
              <a:spcPct val="35000"/>
            </a:spcAft>
            <a:buFont typeface="Arial" panose="020B0604020202020204" pitchFamily="34" charset="0"/>
            <a:buNone/>
          </a:pPr>
          <a:r>
            <a:rPr lang="en-GB" sz="1500" kern="1200"/>
            <a:t>Define lists for data to be stored in</a:t>
          </a:r>
        </a:p>
        <a:p>
          <a:pPr marL="0" lvl="0" indent="0" algn="l" defTabSz="666750">
            <a:lnSpc>
              <a:spcPct val="90000"/>
            </a:lnSpc>
            <a:spcBef>
              <a:spcPct val="0"/>
            </a:spcBef>
            <a:spcAft>
              <a:spcPct val="35000"/>
            </a:spcAft>
            <a:buFont typeface="Arial" panose="020B0604020202020204" pitchFamily="34" charset="0"/>
            <a:buNone/>
          </a:pPr>
          <a:r>
            <a:rPr lang="en-GB" sz="1500" kern="1200"/>
            <a:t>Call custom functions to retrieve data and fill the lists</a:t>
          </a:r>
        </a:p>
        <a:p>
          <a:pPr marL="0" lvl="0" indent="0" algn="l" defTabSz="666750">
            <a:lnSpc>
              <a:spcPct val="90000"/>
            </a:lnSpc>
            <a:spcBef>
              <a:spcPct val="0"/>
            </a:spcBef>
            <a:spcAft>
              <a:spcPct val="35000"/>
            </a:spcAft>
            <a:buFont typeface="Arial" panose="020B0604020202020204" pitchFamily="34" charset="0"/>
            <a:buNone/>
          </a:pPr>
          <a:r>
            <a:rPr lang="en-GB" sz="1500" kern="1200"/>
            <a:t>Use these lists as values in a dictionary and construct the dataset </a:t>
          </a:r>
          <a:endParaRPr lang="en-MY" sz="1500" kern="1200"/>
        </a:p>
      </dsp:txBody>
      <dsp:txXfrm>
        <a:off x="2892433" y="264754"/>
        <a:ext cx="1902099" cy="2699231"/>
      </dsp:txXfrm>
    </dsp:sp>
    <dsp:sp modelId="{A69B0E1E-12B1-48A4-BE79-F8437395B3E0}">
      <dsp:nvSpPr>
        <dsp:cNvPr id="0" name=""/>
        <dsp:cNvSpPr/>
      </dsp:nvSpPr>
      <dsp:spPr>
        <a:xfrm>
          <a:off x="5055755" y="1363834"/>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MY" sz="1200" kern="1200"/>
        </a:p>
      </dsp:txBody>
      <dsp:txXfrm>
        <a:off x="5055755" y="1464048"/>
        <a:ext cx="299835" cy="300644"/>
      </dsp:txXfrm>
    </dsp:sp>
    <dsp:sp modelId="{8DB518FC-2421-46C2-AAEF-962E372C0372}">
      <dsp:nvSpPr>
        <dsp:cNvPr id="0" name=""/>
        <dsp:cNvSpPr/>
      </dsp:nvSpPr>
      <dsp:spPr>
        <a:xfrm>
          <a:off x="5661891" y="205577"/>
          <a:ext cx="2020453" cy="281758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GB" sz="1500" kern="1200"/>
            <a:t>Create a Pandas DataFrame from the constructed dictionary dataset</a:t>
          </a:r>
          <a:endParaRPr lang="en-MY" sz="1500" kern="1200"/>
        </a:p>
      </dsp:txBody>
      <dsp:txXfrm>
        <a:off x="5721068" y="264754"/>
        <a:ext cx="1902099" cy="2699231"/>
      </dsp:txXfrm>
    </dsp:sp>
    <dsp:sp modelId="{11757080-A98F-4E2E-8334-2B4E12FB44FE}">
      <dsp:nvSpPr>
        <dsp:cNvPr id="0" name=""/>
        <dsp:cNvSpPr/>
      </dsp:nvSpPr>
      <dsp:spPr>
        <a:xfrm>
          <a:off x="7884390" y="1363834"/>
          <a:ext cx="428336" cy="50107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MY" sz="1200" kern="1200"/>
        </a:p>
      </dsp:txBody>
      <dsp:txXfrm>
        <a:off x="7884390" y="1464048"/>
        <a:ext cx="299835" cy="300644"/>
      </dsp:txXfrm>
    </dsp:sp>
    <dsp:sp modelId="{F99DD753-371D-4544-8BC0-315073E34DF1}">
      <dsp:nvSpPr>
        <dsp:cNvPr id="0" name=""/>
        <dsp:cNvSpPr/>
      </dsp:nvSpPr>
      <dsp:spPr>
        <a:xfrm>
          <a:off x="8490526" y="205577"/>
          <a:ext cx="2020453" cy="281758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GB" sz="1500" kern="1200"/>
            <a:t>Filter the DataFrame to only include Falcon 9 launches</a:t>
          </a:r>
          <a:br>
            <a:rPr lang="en-GB" sz="1500" kern="1200"/>
          </a:br>
          <a:br>
            <a:rPr lang="en-GB" sz="1500" kern="1200"/>
          </a:br>
          <a:r>
            <a:rPr lang="en-GB" sz="1500" kern="1200"/>
            <a:t>Reset the FlightNumber column</a:t>
          </a:r>
          <a:br>
            <a:rPr lang="en-GB" sz="1500" kern="1200"/>
          </a:br>
          <a:br>
            <a:rPr lang="en-GB" sz="1500" kern="1200"/>
          </a:br>
          <a:r>
            <a:rPr lang="en-GB" sz="1500" kern="1200"/>
            <a:t>Replace missing values of PayloadMass with the mean PayloadMass value</a:t>
          </a:r>
          <a:endParaRPr lang="en-MY" sz="1500" kern="1200"/>
        </a:p>
      </dsp:txBody>
      <dsp:txXfrm>
        <a:off x="8549703" y="264754"/>
        <a:ext cx="1902099" cy="26992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00A64-CD32-4D92-9685-A9E457315CE8}">
      <dsp:nvSpPr>
        <dsp:cNvPr id="0" name=""/>
        <dsp:cNvSpPr/>
      </dsp:nvSpPr>
      <dsp:spPr>
        <a:xfrm>
          <a:off x="5134" y="397300"/>
          <a:ext cx="1591716" cy="209379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Request the HTML page from the static URL</a:t>
          </a:r>
          <a:br>
            <a:rPr lang="en-US" sz="1500" kern="1200"/>
          </a:br>
          <a:br>
            <a:rPr lang="en-US" sz="1500" kern="1200"/>
          </a:br>
          <a:r>
            <a:rPr lang="en-US" sz="1500" kern="1200"/>
            <a:t>Assign the response to an objectt</a:t>
          </a:r>
          <a:endParaRPr lang="en-MY" sz="1500" kern="1200"/>
        </a:p>
      </dsp:txBody>
      <dsp:txXfrm>
        <a:off x="51754" y="443920"/>
        <a:ext cx="1498476" cy="2000551"/>
      </dsp:txXfrm>
    </dsp:sp>
    <dsp:sp modelId="{71C3AFC3-BD6B-4EFC-BB16-BFA8F901729D}">
      <dsp:nvSpPr>
        <dsp:cNvPr id="0" name=""/>
        <dsp:cNvSpPr/>
      </dsp:nvSpPr>
      <dsp:spPr>
        <a:xfrm>
          <a:off x="1756023" y="1246823"/>
          <a:ext cx="337443" cy="39474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MY" sz="1200" kern="1200"/>
        </a:p>
      </dsp:txBody>
      <dsp:txXfrm>
        <a:off x="1756023" y="1325772"/>
        <a:ext cx="236210" cy="236847"/>
      </dsp:txXfrm>
    </dsp:sp>
    <dsp:sp modelId="{6D77443C-5ADE-42B7-B4C8-DAB956A52201}">
      <dsp:nvSpPr>
        <dsp:cNvPr id="0" name=""/>
        <dsp:cNvSpPr/>
      </dsp:nvSpPr>
      <dsp:spPr>
        <a:xfrm>
          <a:off x="2233538" y="397300"/>
          <a:ext cx="1591716" cy="209379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GB" sz="1500" kern="1200">
              <a:solidFill>
                <a:schemeClr val="tx1"/>
              </a:solidFill>
            </a:rPr>
            <a:t>Create a BeautifulSoup object from the HTML response object </a:t>
          </a:r>
          <a:br>
            <a:rPr lang="en-GB" sz="1500" kern="1200">
              <a:solidFill>
                <a:schemeClr val="tx1"/>
              </a:solidFill>
            </a:rPr>
          </a:br>
          <a:br>
            <a:rPr lang="en-GB" sz="1500" kern="1200">
              <a:solidFill>
                <a:schemeClr val="tx1"/>
              </a:solidFill>
            </a:rPr>
          </a:br>
          <a:r>
            <a:rPr lang="en-GB" sz="1500" kern="1200">
              <a:solidFill>
                <a:schemeClr val="tx1"/>
              </a:solidFill>
            </a:rPr>
            <a:t>Find all tables within the HTML page</a:t>
          </a:r>
          <a:endParaRPr lang="en-MY" sz="1500" kern="1200"/>
        </a:p>
      </dsp:txBody>
      <dsp:txXfrm>
        <a:off x="2280158" y="443920"/>
        <a:ext cx="1498476" cy="2000551"/>
      </dsp:txXfrm>
    </dsp:sp>
    <dsp:sp modelId="{BDAF1C46-8F16-4409-BF56-7B1B25F62DDC}">
      <dsp:nvSpPr>
        <dsp:cNvPr id="0" name=""/>
        <dsp:cNvSpPr/>
      </dsp:nvSpPr>
      <dsp:spPr>
        <a:xfrm>
          <a:off x="3984426" y="1246823"/>
          <a:ext cx="337443" cy="39474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MY" sz="1200" kern="1200"/>
        </a:p>
      </dsp:txBody>
      <dsp:txXfrm>
        <a:off x="3984426" y="1325772"/>
        <a:ext cx="236210" cy="236847"/>
      </dsp:txXfrm>
    </dsp:sp>
    <dsp:sp modelId="{E7876F2A-6234-4646-8A32-7015F0D246CF}">
      <dsp:nvSpPr>
        <dsp:cNvPr id="0" name=""/>
        <dsp:cNvSpPr/>
      </dsp:nvSpPr>
      <dsp:spPr>
        <a:xfrm>
          <a:off x="4461941" y="397300"/>
          <a:ext cx="1591716" cy="209379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GB" sz="1500" kern="1200">
              <a:solidFill>
                <a:schemeClr val="tx1"/>
              </a:solidFill>
            </a:rPr>
            <a:t>Collect all column header names from the tables found within the HTML page</a:t>
          </a:r>
          <a:endParaRPr lang="en-MY" sz="1500" kern="1200"/>
        </a:p>
      </dsp:txBody>
      <dsp:txXfrm>
        <a:off x="4508561" y="443920"/>
        <a:ext cx="1498476" cy="2000551"/>
      </dsp:txXfrm>
    </dsp:sp>
    <dsp:sp modelId="{5E673E6F-7CCE-4754-9083-BB6332C93231}">
      <dsp:nvSpPr>
        <dsp:cNvPr id="0" name=""/>
        <dsp:cNvSpPr/>
      </dsp:nvSpPr>
      <dsp:spPr>
        <a:xfrm>
          <a:off x="6212830" y="1246823"/>
          <a:ext cx="337443" cy="39474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MY" sz="1200" kern="1200"/>
        </a:p>
      </dsp:txBody>
      <dsp:txXfrm>
        <a:off x="6212830" y="1325772"/>
        <a:ext cx="236210" cy="236847"/>
      </dsp:txXfrm>
    </dsp:sp>
    <dsp:sp modelId="{96B6CB70-801D-46B6-B4B6-A3AA1E164969}">
      <dsp:nvSpPr>
        <dsp:cNvPr id="0" name=""/>
        <dsp:cNvSpPr/>
      </dsp:nvSpPr>
      <dsp:spPr>
        <a:xfrm>
          <a:off x="6690345" y="397300"/>
          <a:ext cx="1591716" cy="209379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kern="1200"/>
            <a:t>Use the column names as keys in a dictionary</a:t>
          </a:r>
          <a:br>
            <a:rPr lang="en-US" sz="1500" kern="1200"/>
          </a:br>
          <a:br>
            <a:rPr lang="en-US" sz="1500" kern="1200"/>
          </a:br>
          <a:r>
            <a:rPr lang="en-US" sz="1500" kern="1200"/>
            <a:t>Use custom functions and logic to parse all launch to fill the dictionary values</a:t>
          </a:r>
          <a:endParaRPr lang="en-MY" sz="1500" kern="1200"/>
        </a:p>
      </dsp:txBody>
      <dsp:txXfrm>
        <a:off x="6736965" y="443920"/>
        <a:ext cx="1498476" cy="2000551"/>
      </dsp:txXfrm>
    </dsp:sp>
    <dsp:sp modelId="{57E92663-E4BB-4F4A-A15E-2D40B0A6531F}">
      <dsp:nvSpPr>
        <dsp:cNvPr id="0" name=""/>
        <dsp:cNvSpPr/>
      </dsp:nvSpPr>
      <dsp:spPr>
        <a:xfrm>
          <a:off x="8441233" y="1246823"/>
          <a:ext cx="337443" cy="39474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MY" sz="1200" kern="1200"/>
        </a:p>
      </dsp:txBody>
      <dsp:txXfrm>
        <a:off x="8441233" y="1325772"/>
        <a:ext cx="236210" cy="236847"/>
      </dsp:txXfrm>
    </dsp:sp>
    <dsp:sp modelId="{5D71CBD5-B9C7-4D89-A696-D5FC99AA1456}">
      <dsp:nvSpPr>
        <dsp:cNvPr id="0" name=""/>
        <dsp:cNvSpPr/>
      </dsp:nvSpPr>
      <dsp:spPr>
        <a:xfrm>
          <a:off x="8918748" y="397300"/>
          <a:ext cx="1591716" cy="209379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GB" sz="1500" kern="1200">
              <a:solidFill>
                <a:schemeClr val="tx1"/>
              </a:solidFill>
            </a:rPr>
            <a:t>Convert the dictionary to a Pandas DataFrame ready for export</a:t>
          </a:r>
          <a:endParaRPr lang="en-MY" sz="1500" kern="1200"/>
        </a:p>
      </dsp:txBody>
      <dsp:txXfrm>
        <a:off x="8965368" y="443920"/>
        <a:ext cx="1498476" cy="2000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8A8DF-CE00-4F8E-B20B-5A1E142AAFD6}">
      <dsp:nvSpPr>
        <dsp:cNvPr id="0" name=""/>
        <dsp:cNvSpPr/>
      </dsp:nvSpPr>
      <dsp:spPr>
        <a:xfrm>
          <a:off x="3286" y="16289"/>
          <a:ext cx="3203971"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Scatter Chart</a:t>
          </a:r>
          <a:endParaRPr lang="en-MY" sz="1700" kern="1200"/>
        </a:p>
      </dsp:txBody>
      <dsp:txXfrm>
        <a:off x="3286" y="16289"/>
        <a:ext cx="3203971" cy="489600"/>
      </dsp:txXfrm>
    </dsp:sp>
    <dsp:sp modelId="{6F4CE55B-540B-458D-8A5C-D27A9A366982}">
      <dsp:nvSpPr>
        <dsp:cNvPr id="0" name=""/>
        <dsp:cNvSpPr/>
      </dsp:nvSpPr>
      <dsp:spPr>
        <a:xfrm>
          <a:off x="3286" y="505889"/>
          <a:ext cx="3203971" cy="130662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Flight Number and Launch Site </a:t>
          </a:r>
          <a:endParaRPr lang="en-MY" sz="1700" kern="1200"/>
        </a:p>
        <a:p>
          <a:pPr marL="171450" lvl="1" indent="-171450" algn="l" defTabSz="755650">
            <a:lnSpc>
              <a:spcPct val="90000"/>
            </a:lnSpc>
            <a:spcBef>
              <a:spcPct val="0"/>
            </a:spcBef>
            <a:spcAft>
              <a:spcPct val="15000"/>
            </a:spcAft>
            <a:buChar char="•"/>
          </a:pPr>
          <a:r>
            <a:rPr lang="en-MY" sz="1700" kern="1200"/>
            <a:t>Payload and Launch Site </a:t>
          </a:r>
        </a:p>
        <a:p>
          <a:pPr marL="171450" lvl="1" indent="-171450" algn="l" defTabSz="755650">
            <a:lnSpc>
              <a:spcPct val="90000"/>
            </a:lnSpc>
            <a:spcBef>
              <a:spcPct val="0"/>
            </a:spcBef>
            <a:spcAft>
              <a:spcPct val="15000"/>
            </a:spcAft>
            <a:buChar char="•"/>
          </a:pPr>
          <a:r>
            <a:rPr lang="en-US" sz="1700" kern="1200"/>
            <a:t>Orbit Type and Flight Number </a:t>
          </a:r>
          <a:endParaRPr lang="en-MY" sz="1700" kern="1200"/>
        </a:p>
        <a:p>
          <a:pPr marL="171450" lvl="1" indent="-171450" algn="l" defTabSz="755650">
            <a:lnSpc>
              <a:spcPct val="90000"/>
            </a:lnSpc>
            <a:spcBef>
              <a:spcPct val="0"/>
            </a:spcBef>
            <a:spcAft>
              <a:spcPct val="15000"/>
            </a:spcAft>
            <a:buChar char="•"/>
          </a:pPr>
          <a:r>
            <a:rPr lang="en-MY" sz="1700" kern="1200"/>
            <a:t>Payload and Orbit Type</a:t>
          </a:r>
        </a:p>
      </dsp:txBody>
      <dsp:txXfrm>
        <a:off x="3286" y="505889"/>
        <a:ext cx="3203971" cy="1306620"/>
      </dsp:txXfrm>
    </dsp:sp>
    <dsp:sp modelId="{F4CA2F26-DC19-4A15-93DA-EEE5B741D6F7}">
      <dsp:nvSpPr>
        <dsp:cNvPr id="0" name=""/>
        <dsp:cNvSpPr/>
      </dsp:nvSpPr>
      <dsp:spPr>
        <a:xfrm>
          <a:off x="3655814" y="16289"/>
          <a:ext cx="3203971"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Bar Chart</a:t>
          </a:r>
          <a:endParaRPr lang="en-MY" sz="1700" kern="1200"/>
        </a:p>
      </dsp:txBody>
      <dsp:txXfrm>
        <a:off x="3655814" y="16289"/>
        <a:ext cx="3203971" cy="489600"/>
      </dsp:txXfrm>
    </dsp:sp>
    <dsp:sp modelId="{5261276E-FEB8-41B9-BEDF-71346EBB2B43}">
      <dsp:nvSpPr>
        <dsp:cNvPr id="0" name=""/>
        <dsp:cNvSpPr/>
      </dsp:nvSpPr>
      <dsp:spPr>
        <a:xfrm>
          <a:off x="3655814" y="512370"/>
          <a:ext cx="3203971" cy="130662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Success Rate and Orbit Type </a:t>
          </a:r>
          <a:endParaRPr lang="en-MY" sz="1700" kern="1200"/>
        </a:p>
      </dsp:txBody>
      <dsp:txXfrm>
        <a:off x="3655814" y="512370"/>
        <a:ext cx="3203971" cy="1306620"/>
      </dsp:txXfrm>
    </dsp:sp>
    <dsp:sp modelId="{0379A152-B654-4885-8384-154CDC539814}">
      <dsp:nvSpPr>
        <dsp:cNvPr id="0" name=""/>
        <dsp:cNvSpPr/>
      </dsp:nvSpPr>
      <dsp:spPr>
        <a:xfrm>
          <a:off x="7308342" y="16289"/>
          <a:ext cx="3203971" cy="489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Line Chart</a:t>
          </a:r>
          <a:endParaRPr lang="en-MY" sz="1700" kern="1200"/>
        </a:p>
      </dsp:txBody>
      <dsp:txXfrm>
        <a:off x="7308342" y="16289"/>
        <a:ext cx="3203971" cy="489600"/>
      </dsp:txXfrm>
    </dsp:sp>
    <dsp:sp modelId="{DD17FF76-B752-4610-A2E4-B6DD4E26B7CC}">
      <dsp:nvSpPr>
        <dsp:cNvPr id="0" name=""/>
        <dsp:cNvSpPr/>
      </dsp:nvSpPr>
      <dsp:spPr>
        <a:xfrm>
          <a:off x="7308342" y="505889"/>
          <a:ext cx="3203971" cy="130662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Success Rate and Year (i.e. the launch success yearly trend) </a:t>
          </a:r>
          <a:endParaRPr lang="en-MY" sz="1700" kern="1200"/>
        </a:p>
        <a:p>
          <a:pPr marL="171450" lvl="1" indent="-171450" algn="l" defTabSz="755650">
            <a:lnSpc>
              <a:spcPct val="90000"/>
            </a:lnSpc>
            <a:spcBef>
              <a:spcPct val="0"/>
            </a:spcBef>
            <a:spcAft>
              <a:spcPct val="15000"/>
            </a:spcAft>
            <a:buChar char="•"/>
          </a:pPr>
          <a:endParaRPr lang="en-MY" sz="1700" kern="1200"/>
        </a:p>
      </dsp:txBody>
      <dsp:txXfrm>
        <a:off x="7308342" y="505889"/>
        <a:ext cx="3203971" cy="13066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AB739-0913-4F30-A638-8FF5491515CC}">
      <dsp:nvSpPr>
        <dsp:cNvPr id="0" name=""/>
        <dsp:cNvSpPr/>
      </dsp:nvSpPr>
      <dsp:spPr>
        <a:xfrm>
          <a:off x="0" y="498947"/>
          <a:ext cx="2861684" cy="32645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kern="1200"/>
            <a:t>The dataset was loaded and prepared for model development.</a:t>
          </a:r>
          <a:endParaRPr lang="en-MY" sz="1100" kern="1200"/>
        </a:p>
        <a:p>
          <a:pPr marL="57150" lvl="1" indent="-57150" algn="l" defTabSz="488950">
            <a:lnSpc>
              <a:spcPct val="90000"/>
            </a:lnSpc>
            <a:spcBef>
              <a:spcPct val="0"/>
            </a:spcBef>
            <a:spcAft>
              <a:spcPct val="15000"/>
            </a:spcAft>
            <a:buChar char="•"/>
          </a:pPr>
          <a:r>
            <a:rPr lang="en-US" sz="1100" kern="1200"/>
            <a:t>Necessary data transformations were performed to standardize and pre-process the data.</a:t>
          </a:r>
          <a:endParaRPr lang="en-MY" sz="1100" kern="1200"/>
        </a:p>
        <a:p>
          <a:pPr marL="57150" lvl="1" indent="-57150" algn="l" defTabSz="488950">
            <a:lnSpc>
              <a:spcPct val="90000"/>
            </a:lnSpc>
            <a:spcBef>
              <a:spcPct val="0"/>
            </a:spcBef>
            <a:spcAft>
              <a:spcPct val="15000"/>
            </a:spcAft>
            <a:buChar char="•"/>
          </a:pPr>
          <a:r>
            <a:rPr lang="en-US" sz="1100" kern="1200"/>
            <a:t>The data was split into training and test datasets using train_test_split().</a:t>
          </a:r>
          <a:endParaRPr lang="en-MY" sz="1100" kern="1200"/>
        </a:p>
        <a:p>
          <a:pPr marL="57150" lvl="1" indent="-57150" algn="l" defTabSz="488950">
            <a:lnSpc>
              <a:spcPct val="90000"/>
            </a:lnSpc>
            <a:spcBef>
              <a:spcPct val="0"/>
            </a:spcBef>
            <a:spcAft>
              <a:spcPct val="15000"/>
            </a:spcAft>
            <a:buChar char="•"/>
          </a:pPr>
          <a:r>
            <a:rPr lang="en-US" sz="1100" kern="1200"/>
            <a:t>Appropriate machine learning algorithms were selected.</a:t>
          </a:r>
          <a:endParaRPr lang="en-MY" sz="1100" kern="1200"/>
        </a:p>
        <a:p>
          <a:pPr marL="57150" lvl="1" indent="-57150" algn="l" defTabSz="488950">
            <a:lnSpc>
              <a:spcPct val="90000"/>
            </a:lnSpc>
            <a:spcBef>
              <a:spcPct val="0"/>
            </a:spcBef>
            <a:spcAft>
              <a:spcPct val="15000"/>
            </a:spcAft>
            <a:buChar char="•"/>
          </a:pPr>
          <a:r>
            <a:rPr lang="en-MY" sz="1100" kern="1200"/>
            <a:t>For each chosen algorithm: </a:t>
          </a:r>
        </a:p>
        <a:p>
          <a:pPr marL="114300" lvl="2" indent="-57150" algn="l" defTabSz="488950">
            <a:lnSpc>
              <a:spcPct val="90000"/>
            </a:lnSpc>
            <a:spcBef>
              <a:spcPct val="0"/>
            </a:spcBef>
            <a:spcAft>
              <a:spcPct val="15000"/>
            </a:spcAft>
            <a:buChar char="•"/>
          </a:pPr>
          <a:r>
            <a:rPr lang="en-US" sz="1100" kern="1200"/>
            <a:t>A GridSearchCV object and a dictionary of parameters were created.</a:t>
          </a:r>
          <a:endParaRPr lang="en-MY" sz="1100" kern="1200"/>
        </a:p>
        <a:p>
          <a:pPr marL="114300" lvl="2" indent="-57150" algn="l" defTabSz="488950">
            <a:lnSpc>
              <a:spcPct val="90000"/>
            </a:lnSpc>
            <a:spcBef>
              <a:spcPct val="0"/>
            </a:spcBef>
            <a:spcAft>
              <a:spcPct val="15000"/>
            </a:spcAft>
            <a:buChar char="•"/>
          </a:pPr>
          <a:r>
            <a:rPr lang="en-US" sz="1100" kern="1200"/>
            <a:t>The object was fitted to the parameters.</a:t>
          </a:r>
          <a:endParaRPr lang="en-MY" sz="1100" kern="1200"/>
        </a:p>
        <a:p>
          <a:pPr marL="114300" lvl="2" indent="-57150" algn="l" defTabSz="488950">
            <a:lnSpc>
              <a:spcPct val="90000"/>
            </a:lnSpc>
            <a:spcBef>
              <a:spcPct val="0"/>
            </a:spcBef>
            <a:spcAft>
              <a:spcPct val="15000"/>
            </a:spcAft>
            <a:buChar char="•"/>
          </a:pPr>
          <a:r>
            <a:rPr lang="en-US" sz="1100" kern="1200"/>
            <a:t>The training dataset was used to train the model.</a:t>
          </a:r>
          <a:endParaRPr lang="en-MY" sz="1100" kern="1200"/>
        </a:p>
      </dsp:txBody>
      <dsp:txXfrm>
        <a:off x="75126" y="574073"/>
        <a:ext cx="2711432" cy="2414727"/>
      </dsp:txXfrm>
    </dsp:sp>
    <dsp:sp modelId="{8A2F8511-ED6B-493F-A575-971F4FA6C93A}">
      <dsp:nvSpPr>
        <dsp:cNvPr id="0" name=""/>
        <dsp:cNvSpPr/>
      </dsp:nvSpPr>
      <dsp:spPr>
        <a:xfrm>
          <a:off x="1598027" y="1800569"/>
          <a:ext cx="3225116" cy="3225116"/>
        </a:xfrm>
        <a:prstGeom prst="leftCircularArrow">
          <a:avLst>
            <a:gd name="adj1" fmla="val 3367"/>
            <a:gd name="adj2" fmla="val 416504"/>
            <a:gd name="adj3" fmla="val 2187745"/>
            <a:gd name="adj4" fmla="val 9020219"/>
            <a:gd name="adj5" fmla="val 39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FDC6FB-1466-4749-9053-1F9232B4E48F}">
      <dsp:nvSpPr>
        <dsp:cNvPr id="0" name=""/>
        <dsp:cNvSpPr/>
      </dsp:nvSpPr>
      <dsp:spPr>
        <a:xfrm>
          <a:off x="639726" y="3141398"/>
          <a:ext cx="2543719" cy="1011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Model Development</a:t>
          </a:r>
          <a:endParaRPr lang="en-MY" sz="2300" kern="1200"/>
        </a:p>
      </dsp:txBody>
      <dsp:txXfrm>
        <a:off x="669353" y="3171025"/>
        <a:ext cx="2484465" cy="952299"/>
      </dsp:txXfrm>
    </dsp:sp>
    <dsp:sp modelId="{8C1D2848-45E2-453F-B73A-1B0103ECE720}">
      <dsp:nvSpPr>
        <dsp:cNvPr id="0" name=""/>
        <dsp:cNvSpPr/>
      </dsp:nvSpPr>
      <dsp:spPr>
        <a:xfrm>
          <a:off x="3700607" y="1283654"/>
          <a:ext cx="2861684" cy="23602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MY" sz="1400" b="0" i="0" kern="1200"/>
            <a:t>For each chosen algorithm:</a:t>
          </a:r>
          <a:endParaRPr lang="en-MY" sz="1400" kern="1200"/>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The tuned hyperparameters (</a:t>
          </a:r>
          <a:r>
            <a:rPr lang="en-US" sz="1400" b="0" i="1" kern="1200"/>
            <a:t>best_params_</a:t>
          </a:r>
          <a:r>
            <a:rPr lang="en-US" sz="1400" b="0" i="0" kern="1200"/>
            <a:t>)</a:t>
          </a:r>
          <a:r>
            <a:rPr lang="en-US" sz="1400" b="0" i="1" kern="1200"/>
            <a:t> </a:t>
          </a:r>
          <a:r>
            <a:rPr lang="en-US" sz="1400" b="0" i="0" kern="1200"/>
            <a:t>were checked.</a:t>
          </a:r>
          <a:endParaRPr lang="en-MY" sz="1400" kern="1200"/>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The accuracy (</a:t>
          </a:r>
          <a:r>
            <a:rPr lang="en-US" sz="1400" b="0" i="1" kern="1200"/>
            <a:t>score</a:t>
          </a:r>
          <a:r>
            <a:rPr lang="en-US" sz="1400" b="0" i="0" kern="1200"/>
            <a:t> and </a:t>
          </a:r>
          <a:r>
            <a:rPr lang="en-US" sz="1400" b="0" i="1" kern="1200"/>
            <a:t>best_score</a:t>
          </a:r>
          <a:r>
            <a:rPr lang="en-US" sz="1400" b="0" i="0" kern="1200"/>
            <a:t>_) was checked.</a:t>
          </a:r>
        </a:p>
        <a:p>
          <a:pPr marL="228600" lvl="2" indent="-114300" algn="l" defTabSz="622300">
            <a:lnSpc>
              <a:spcPct val="90000"/>
            </a:lnSpc>
            <a:spcBef>
              <a:spcPct val="0"/>
            </a:spcBef>
            <a:spcAft>
              <a:spcPct val="15000"/>
            </a:spcAft>
            <a:buFont typeface="Arial" panose="020B0604020202020204" pitchFamily="34" charset="0"/>
            <a:buChar char="•"/>
          </a:pPr>
          <a:r>
            <a:rPr lang="en-US" sz="1400" b="0" i="0" kern="1200"/>
            <a:t>The Confusion Matrix was plotted and examined.</a:t>
          </a:r>
        </a:p>
      </dsp:txBody>
      <dsp:txXfrm>
        <a:off x="3754924" y="1843747"/>
        <a:ext cx="2753050" cy="1745880"/>
      </dsp:txXfrm>
    </dsp:sp>
    <dsp:sp modelId="{EEEC7D8E-2906-4B35-9513-1B4DEAB5074F}">
      <dsp:nvSpPr>
        <dsp:cNvPr id="0" name=""/>
        <dsp:cNvSpPr/>
      </dsp:nvSpPr>
      <dsp:spPr>
        <a:xfrm>
          <a:off x="5271908" y="-189014"/>
          <a:ext cx="3590773" cy="3590773"/>
        </a:xfrm>
        <a:prstGeom prst="circularArrow">
          <a:avLst>
            <a:gd name="adj1" fmla="val 3025"/>
            <a:gd name="adj2" fmla="val 371070"/>
            <a:gd name="adj3" fmla="val 19453420"/>
            <a:gd name="adj4" fmla="val 12575511"/>
            <a:gd name="adj5" fmla="val 352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D539D8-D5A0-495E-A3C7-B1A9BC3FC6F9}">
      <dsp:nvSpPr>
        <dsp:cNvPr id="0" name=""/>
        <dsp:cNvSpPr/>
      </dsp:nvSpPr>
      <dsp:spPr>
        <a:xfrm>
          <a:off x="4336537" y="777877"/>
          <a:ext cx="2543719" cy="1011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Model Evaluation</a:t>
          </a:r>
          <a:endParaRPr lang="en-MY" sz="2300" kern="1200"/>
        </a:p>
      </dsp:txBody>
      <dsp:txXfrm>
        <a:off x="4366164" y="807504"/>
        <a:ext cx="2484465" cy="952299"/>
      </dsp:txXfrm>
    </dsp:sp>
    <dsp:sp modelId="{F45FED37-5400-4025-A798-E65EEE658AE0}">
      <dsp:nvSpPr>
        <dsp:cNvPr id="0" name=""/>
        <dsp:cNvSpPr/>
      </dsp:nvSpPr>
      <dsp:spPr>
        <a:xfrm>
          <a:off x="7397417" y="1283654"/>
          <a:ext cx="2861684" cy="23602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a:t>The accuracy scores for all chosen algorithms were reviewed.</a:t>
          </a:r>
          <a:endParaRPr lang="en-MY"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a:t>The model with the highest accuracy score was determined as the best performing model.</a:t>
          </a:r>
        </a:p>
      </dsp:txBody>
      <dsp:txXfrm>
        <a:off x="7451734" y="1337971"/>
        <a:ext cx="2753050" cy="1745880"/>
      </dsp:txXfrm>
    </dsp:sp>
    <dsp:sp modelId="{349D02EA-F69E-46DD-86B5-B397DC74D666}">
      <dsp:nvSpPr>
        <dsp:cNvPr id="0" name=""/>
        <dsp:cNvSpPr/>
      </dsp:nvSpPr>
      <dsp:spPr>
        <a:xfrm>
          <a:off x="8033347" y="3138169"/>
          <a:ext cx="2543719" cy="1011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Finding the Best Classification Model</a:t>
          </a:r>
          <a:endParaRPr lang="en-MY" sz="2300" kern="1200"/>
        </a:p>
      </dsp:txBody>
      <dsp:txXfrm>
        <a:off x="8062974" y="3167796"/>
        <a:ext cx="2484465" cy="9522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437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HazmanNaim/IBM-Data-Science-Professional-Certificate/blob/233fbee5095cbb2347cc44b09d7d8924e0c73bc1/10.%20Applied%20Data%20Science%20Capstone/Module%202/2-module_2_jupyter-labs-eda-dataviz.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zmanNaim/IBM-Data-Science-Professional-Certificate/blob/233fbee5095cbb2347cc44b09d7d8924e0c73bc1/10.%20Applied%20Data%20Science%20Capstone/Module%202/1-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zmanNaim/IBM-Data-Science-Professional-Certificate/blob/233fbee5095cbb2347cc44b09d7d8924e0c73bc1/10.%20Applied%20Data%20Science%20Capstone/Module%203/1-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zmanNaim/IBM-Data-Science-Professional-Certificate/blob/233fbee5095cbb2347cc44b09d7d8924e0c73bc1/10.%20Applied%20Data%20Science%20Capstone/Module%203/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HazmanNaim/IBM-Data-Science-Professional-Certificate/blob/233fbee5095cbb2347cc44b09d7d8924e0c73bc1/10.%20Applied%20Data%20Science%20Capstone/Module%204/1-Machine_Learning_Prediction_Part_5.jupyterlite.ipynb"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HazmanNaim/IBM-Data-Science-Professional-Certificate/blob/233fbee5095cbb2347cc44b09d7d8924e0c73bc1/10.%20Applied%20Data%20Science%20Capstone/Module%201/1-jupyter-labs-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HazmanNaim/IBM-Data-Science-Professional-Certificate/blob/233fbee5095cbb2347cc44b09d7d8924e0c73bc1/10.%20Applied%20Data%20Science%20Capstone/Module%201/2-jupyter-labs-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github.com/HazmanNaim/IBM-Data-Science-Professional-Certificate/blob/233fbee5095cbb2347cc44b09d7d8924e0c73bc1/10.%20Applied%20Data%20Science%20Capstone/Module%201/3-jupyter-labs-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515288"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HAZMAN NAIM BIN AHSAN</a:t>
            </a:r>
          </a:p>
          <a:p>
            <a:r>
              <a:rPr lang="en-US">
                <a:solidFill>
                  <a:schemeClr val="bg2"/>
                </a:solidFill>
                <a:latin typeface="Abadi" panose="020B0604020104020204" pitchFamily="34" charset="0"/>
                <a:ea typeface="SF Pro" pitchFamily="2" charset="0"/>
                <a:cs typeface="SF Pro" pitchFamily="2" charset="0"/>
              </a:rPr>
              <a:t>24 AUGUST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latin typeface="Abadi"/>
              </a:rPr>
              <a:t>In the EDA - Visualizations section, several types of charts were utilized to analyze and present the data.</a:t>
            </a: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Diagram 1">
            <a:extLst>
              <a:ext uri="{FF2B5EF4-FFF2-40B4-BE49-F238E27FC236}">
                <a16:creationId xmlns:a16="http://schemas.microsoft.com/office/drawing/2014/main" id="{73A18FE9-95B8-AB27-58DB-7E36730EDFEC}"/>
              </a:ext>
            </a:extLst>
          </p:cNvPr>
          <p:cNvGraphicFramePr/>
          <p:nvPr>
            <p:extLst>
              <p:ext uri="{D42A27DB-BD31-4B8C-83A1-F6EECF244321}">
                <p14:modId xmlns:p14="http://schemas.microsoft.com/office/powerpoint/2010/main" val="1167286959"/>
              </p:ext>
            </p:extLst>
          </p:nvPr>
        </p:nvGraphicFramePr>
        <p:xfrm>
          <a:off x="770011" y="2187020"/>
          <a:ext cx="105156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A923084B-E31C-5845-0F9F-784D159239B0}"/>
              </a:ext>
            </a:extLst>
          </p:cNvPr>
          <p:cNvSpPr txBox="1"/>
          <p:nvPr/>
        </p:nvSpPr>
        <p:spPr>
          <a:xfrm>
            <a:off x="770011" y="4007432"/>
            <a:ext cx="3217527" cy="1200329"/>
          </a:xfrm>
          <a:prstGeom prst="rect">
            <a:avLst/>
          </a:prstGeom>
          <a:noFill/>
        </p:spPr>
        <p:txBody>
          <a:bodyPr wrap="square">
            <a:spAutoFit/>
          </a:bodyPr>
          <a:lstStyle/>
          <a:p>
            <a:r>
              <a:rPr lang="en-US" sz="1800">
                <a:solidFill>
                  <a:schemeClr val="accent3">
                    <a:lumMod val="25000"/>
                  </a:schemeClr>
                </a:solidFill>
                <a:latin typeface="Abadi"/>
              </a:rPr>
              <a:t>Scatter charts are useful to observe relationships, or correlations, between two numeric variables.</a:t>
            </a:r>
          </a:p>
        </p:txBody>
      </p:sp>
      <p:sp>
        <p:nvSpPr>
          <p:cNvPr id="10" name="TextBox 9">
            <a:extLst>
              <a:ext uri="{FF2B5EF4-FFF2-40B4-BE49-F238E27FC236}">
                <a16:creationId xmlns:a16="http://schemas.microsoft.com/office/drawing/2014/main" id="{E72DDEDB-7686-89B4-83EA-4B644D8A5DCB}"/>
              </a:ext>
            </a:extLst>
          </p:cNvPr>
          <p:cNvSpPr txBox="1"/>
          <p:nvPr/>
        </p:nvSpPr>
        <p:spPr>
          <a:xfrm>
            <a:off x="4419047" y="4007432"/>
            <a:ext cx="3217527" cy="1754326"/>
          </a:xfrm>
          <a:prstGeom prst="rect">
            <a:avLst/>
          </a:prstGeom>
          <a:noFill/>
        </p:spPr>
        <p:txBody>
          <a:bodyPr wrap="square">
            <a:spAutoFit/>
          </a:bodyPr>
          <a:lstStyle/>
          <a:p>
            <a:r>
              <a:rPr lang="en-US" sz="1800">
                <a:solidFill>
                  <a:schemeClr val="accent3">
                    <a:lumMod val="25000"/>
                  </a:schemeClr>
                </a:solidFill>
                <a:latin typeface="Abadi"/>
              </a:rPr>
              <a:t>Bar charts are used to compare a numerical value to a categorical variable. Horizontal or vertical bar charts can be used, depending on the size of the data.</a:t>
            </a:r>
          </a:p>
        </p:txBody>
      </p:sp>
      <p:sp>
        <p:nvSpPr>
          <p:cNvPr id="11" name="TextBox 10">
            <a:extLst>
              <a:ext uri="{FF2B5EF4-FFF2-40B4-BE49-F238E27FC236}">
                <a16:creationId xmlns:a16="http://schemas.microsoft.com/office/drawing/2014/main" id="{A08EE9C7-7AC5-AE41-1140-7BE652C6534B}"/>
              </a:ext>
            </a:extLst>
          </p:cNvPr>
          <p:cNvSpPr txBox="1"/>
          <p:nvPr/>
        </p:nvSpPr>
        <p:spPr>
          <a:xfrm>
            <a:off x="8068083" y="4007431"/>
            <a:ext cx="3217527" cy="1200329"/>
          </a:xfrm>
          <a:prstGeom prst="rect">
            <a:avLst/>
          </a:prstGeom>
          <a:noFill/>
        </p:spPr>
        <p:txBody>
          <a:bodyPr wrap="square">
            <a:spAutoFit/>
          </a:bodyPr>
          <a:lstStyle/>
          <a:p>
            <a:r>
              <a:rPr lang="en-US" sz="1800">
                <a:solidFill>
                  <a:schemeClr val="accent3">
                    <a:lumMod val="25000"/>
                  </a:schemeClr>
                </a:solidFill>
                <a:latin typeface="Abadi"/>
              </a:rPr>
              <a:t>Line charts contain numerical values on both axes, and are generally used to show the change of a variable over time.</a:t>
            </a:r>
          </a:p>
        </p:txBody>
      </p:sp>
      <p:sp>
        <p:nvSpPr>
          <p:cNvPr id="6" name="TextBox 5">
            <a:hlinkClick r:id="rId8"/>
            <a:extLst>
              <a:ext uri="{FF2B5EF4-FFF2-40B4-BE49-F238E27FC236}">
                <a16:creationId xmlns:a16="http://schemas.microsoft.com/office/drawing/2014/main" id="{52D5AC03-D49E-65B7-3355-2E50DC2D01AE}"/>
              </a:ext>
            </a:extLst>
          </p:cNvPr>
          <p:cNvSpPr txBox="1"/>
          <p:nvPr/>
        </p:nvSpPr>
        <p:spPr>
          <a:xfrm>
            <a:off x="10833903" y="6503224"/>
            <a:ext cx="1364439" cy="369332"/>
          </a:xfrm>
          <a:prstGeom prst="rect">
            <a:avLst/>
          </a:prstGeom>
          <a:noFill/>
        </p:spPr>
        <p:txBody>
          <a:bodyPr wrap="square">
            <a:spAutoFit/>
          </a:bodyPr>
          <a:lstStyle/>
          <a:p>
            <a:r>
              <a:rPr lang="en-US" sz="1800">
                <a:solidFill>
                  <a:schemeClr val="accent3">
                    <a:lumMod val="25000"/>
                  </a:schemeClr>
                </a:solidFill>
                <a:latin typeface="Abadi" panose="020B0604020104020204" pitchFamily="34" charset="0"/>
              </a:rPr>
              <a:t>Github Link</a:t>
            </a:r>
            <a:endParaRPr lang="en-MY"/>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48E4E84C-63EF-4A6D-C5D4-502D0366704C}"/>
              </a:ext>
            </a:extLst>
          </p:cNvPr>
          <p:cNvSpPr txBox="1"/>
          <p:nvPr/>
        </p:nvSpPr>
        <p:spPr>
          <a:xfrm>
            <a:off x="770011" y="1340432"/>
            <a:ext cx="10687962" cy="5509200"/>
          </a:xfrm>
          <a:prstGeom prst="rect">
            <a:avLst/>
          </a:prstGeom>
          <a:noFill/>
        </p:spPr>
        <p:txBody>
          <a:bodyPr wrap="square">
            <a:spAutoFit/>
          </a:bodyPr>
          <a:lstStyle/>
          <a:p>
            <a:r>
              <a:rPr lang="en-US" sz="1600">
                <a:solidFill>
                  <a:schemeClr val="accent3">
                    <a:lumMod val="25000"/>
                  </a:schemeClr>
                </a:solidFill>
                <a:latin typeface="Abadi"/>
              </a:rPr>
              <a:t>In the EDA - SQL section, the following analyses were conducted:</a:t>
            </a:r>
          </a:p>
          <a:p>
            <a:endParaRPr lang="en-US" sz="1600">
              <a:solidFill>
                <a:schemeClr val="accent3">
                  <a:lumMod val="25000"/>
                </a:schemeClr>
              </a:solidFill>
              <a:latin typeface="Abadi"/>
            </a:endParaRPr>
          </a:p>
          <a:p>
            <a:pPr marL="342900" indent="-342900">
              <a:lnSpc>
                <a:spcPct val="150000"/>
              </a:lnSpc>
              <a:buFont typeface="+mj-lt"/>
              <a:buAutoNum type="arabicPeriod"/>
            </a:pPr>
            <a:r>
              <a:rPr lang="en-US" sz="1600">
                <a:solidFill>
                  <a:schemeClr val="accent3">
                    <a:lumMod val="25000"/>
                  </a:schemeClr>
                </a:solidFill>
                <a:latin typeface="Abadi"/>
              </a:rPr>
              <a:t>The names of the unique launch sites in the space mission were displayed.</a:t>
            </a:r>
          </a:p>
          <a:p>
            <a:pPr marL="342900" indent="-342900">
              <a:lnSpc>
                <a:spcPct val="150000"/>
              </a:lnSpc>
              <a:buFont typeface="+mj-lt"/>
              <a:buAutoNum type="arabicPeriod"/>
            </a:pPr>
            <a:r>
              <a:rPr lang="en-US" sz="1600">
                <a:solidFill>
                  <a:schemeClr val="accent3">
                    <a:lumMod val="25000"/>
                  </a:schemeClr>
                </a:solidFill>
                <a:latin typeface="Abadi"/>
              </a:rPr>
              <a:t>Five records where launch sites began with the string 'CCA' were displayed.</a:t>
            </a:r>
          </a:p>
          <a:p>
            <a:pPr marL="342900" indent="-342900">
              <a:lnSpc>
                <a:spcPct val="150000"/>
              </a:lnSpc>
              <a:buFont typeface="+mj-lt"/>
              <a:buAutoNum type="arabicPeriod"/>
            </a:pPr>
            <a:r>
              <a:rPr lang="en-US" sz="1600">
                <a:solidFill>
                  <a:schemeClr val="accent3">
                    <a:lumMod val="25000"/>
                  </a:schemeClr>
                </a:solidFill>
                <a:latin typeface="Abadi"/>
              </a:rPr>
              <a:t>The total payload mass carried by boosters launched by NASA (CRS) was calculated and displayed.</a:t>
            </a:r>
          </a:p>
          <a:p>
            <a:pPr marL="342900" indent="-342900">
              <a:lnSpc>
                <a:spcPct val="150000"/>
              </a:lnSpc>
              <a:buFont typeface="+mj-lt"/>
              <a:buAutoNum type="arabicPeriod"/>
            </a:pPr>
            <a:r>
              <a:rPr lang="en-US" sz="1600">
                <a:solidFill>
                  <a:schemeClr val="accent3">
                    <a:lumMod val="25000"/>
                  </a:schemeClr>
                </a:solidFill>
                <a:latin typeface="Abadi"/>
              </a:rPr>
              <a:t>The average payload mass carried by the booster version F9 v1.1 was computed and displayed.</a:t>
            </a:r>
          </a:p>
          <a:p>
            <a:pPr marL="342900" indent="-342900">
              <a:lnSpc>
                <a:spcPct val="150000"/>
              </a:lnSpc>
              <a:buFont typeface="+mj-lt"/>
              <a:buAutoNum type="arabicPeriod"/>
            </a:pPr>
            <a:r>
              <a:rPr lang="en-US" sz="1600">
                <a:solidFill>
                  <a:schemeClr val="accent3">
                    <a:lumMod val="25000"/>
                  </a:schemeClr>
                </a:solidFill>
                <a:latin typeface="Abadi"/>
              </a:rPr>
              <a:t>The date when the first successful landing outcome on a ground pad was achieved was listed.</a:t>
            </a:r>
          </a:p>
          <a:p>
            <a:pPr marL="342900" indent="-342900">
              <a:lnSpc>
                <a:spcPct val="150000"/>
              </a:lnSpc>
              <a:buFont typeface="+mj-lt"/>
              <a:buAutoNum type="arabicPeriod"/>
            </a:pPr>
            <a:r>
              <a:rPr lang="en-US" sz="1600">
                <a:solidFill>
                  <a:schemeClr val="accent3">
                    <a:lumMod val="25000"/>
                  </a:schemeClr>
                </a:solidFill>
                <a:latin typeface="Abadi"/>
              </a:rPr>
              <a:t>The names of the boosters which had success on a drone ship and a payload mass between 4000 and 6000 kg were listed.</a:t>
            </a:r>
          </a:p>
          <a:p>
            <a:pPr marL="342900" indent="-342900">
              <a:lnSpc>
                <a:spcPct val="150000"/>
              </a:lnSpc>
              <a:buFont typeface="+mj-lt"/>
              <a:buAutoNum type="arabicPeriod"/>
            </a:pPr>
            <a:r>
              <a:rPr lang="en-US" sz="1600">
                <a:solidFill>
                  <a:schemeClr val="accent3">
                    <a:lumMod val="25000"/>
                  </a:schemeClr>
                </a:solidFill>
                <a:latin typeface="Abadi"/>
              </a:rPr>
              <a:t>The total number of successful and failed mission outcomes were calculated and listed.</a:t>
            </a:r>
          </a:p>
          <a:p>
            <a:pPr marL="342900" indent="-342900">
              <a:lnSpc>
                <a:spcPct val="150000"/>
              </a:lnSpc>
              <a:buFont typeface="+mj-lt"/>
              <a:buAutoNum type="arabicPeriod"/>
            </a:pPr>
            <a:r>
              <a:rPr lang="en-US" sz="1600">
                <a:solidFill>
                  <a:schemeClr val="accent3">
                    <a:lumMod val="25000"/>
                  </a:schemeClr>
                </a:solidFill>
                <a:latin typeface="Abadi"/>
              </a:rPr>
              <a:t>The names of the booster versions which have carried the maximum payload mass were listed.</a:t>
            </a:r>
          </a:p>
          <a:p>
            <a:pPr marL="342900" indent="-342900">
              <a:lnSpc>
                <a:spcPct val="150000"/>
              </a:lnSpc>
              <a:buFont typeface="+mj-lt"/>
              <a:buAutoNum type="arabicPeriod"/>
            </a:pPr>
            <a:r>
              <a:rPr lang="en-US" sz="1600">
                <a:solidFill>
                  <a:schemeClr val="accent3">
                    <a:lumMod val="25000"/>
                  </a:schemeClr>
                </a:solidFill>
                <a:latin typeface="Abadi"/>
              </a:rPr>
              <a:t>The failed landing outcomes on drone ships, their booster versions, and launch site names for 2015 were listed.</a:t>
            </a:r>
          </a:p>
          <a:p>
            <a:pPr marL="342900" indent="-342900">
              <a:lnSpc>
                <a:spcPct val="150000"/>
              </a:lnSpc>
              <a:buFont typeface="+mj-lt"/>
              <a:buAutoNum type="arabicPeriod"/>
            </a:pPr>
            <a:r>
              <a:rPr lang="en-US" sz="1600">
                <a:solidFill>
                  <a:schemeClr val="accent3">
                    <a:lumMod val="25000"/>
                  </a:schemeClr>
                </a:solidFill>
                <a:latin typeface="Abadi"/>
              </a:rPr>
              <a:t>The count of landing outcomes (such as Failure (drone ship) or Success (ground pad)) between the date 2010-06-04 and 2017-03-20, were ranked in descending order.</a:t>
            </a:r>
          </a:p>
          <a:p>
            <a:endParaRPr lang="en-US" sz="1600">
              <a:solidFill>
                <a:schemeClr val="accent3">
                  <a:lumMod val="25000"/>
                </a:schemeClr>
              </a:solidFill>
              <a:latin typeface="Abadi"/>
            </a:endParaRPr>
          </a:p>
          <a:p>
            <a:endParaRPr lang="en-US" sz="1600">
              <a:solidFill>
                <a:schemeClr val="accent3">
                  <a:lumMod val="25000"/>
                </a:schemeClr>
              </a:solidFill>
              <a:latin typeface="Abadi"/>
            </a:endParaRPr>
          </a:p>
        </p:txBody>
      </p:sp>
      <p:sp>
        <p:nvSpPr>
          <p:cNvPr id="5" name="TextBox 4">
            <a:hlinkClick r:id="rId3"/>
            <a:extLst>
              <a:ext uri="{FF2B5EF4-FFF2-40B4-BE49-F238E27FC236}">
                <a16:creationId xmlns:a16="http://schemas.microsoft.com/office/drawing/2014/main" id="{A01A1F43-B0BF-7A67-E163-E9A4FA2E787E}"/>
              </a:ext>
            </a:extLst>
          </p:cNvPr>
          <p:cNvSpPr txBox="1"/>
          <p:nvPr/>
        </p:nvSpPr>
        <p:spPr>
          <a:xfrm>
            <a:off x="10833903" y="6503224"/>
            <a:ext cx="1364439" cy="369332"/>
          </a:xfrm>
          <a:prstGeom prst="rect">
            <a:avLst/>
          </a:prstGeom>
          <a:noFill/>
        </p:spPr>
        <p:txBody>
          <a:bodyPr wrap="square">
            <a:spAutoFit/>
          </a:bodyPr>
          <a:lstStyle/>
          <a:p>
            <a:r>
              <a:rPr lang="en-US" sz="1800">
                <a:solidFill>
                  <a:schemeClr val="accent3">
                    <a:lumMod val="25000"/>
                  </a:schemeClr>
                </a:solidFill>
                <a:latin typeface="Abadi" panose="020B0604020104020204" pitchFamily="34" charset="0"/>
              </a:rPr>
              <a:t>Github Link</a:t>
            </a:r>
            <a:endParaRPr lang="en-MY"/>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95400"/>
            <a:ext cx="10896600" cy="5023950"/>
          </a:xfrm>
          <a:prstGeom prst="rect">
            <a:avLst/>
          </a:prstGeom>
        </p:spPr>
        <p:txBody>
          <a:bodyPr>
            <a:normAutofit fontScale="55000" lnSpcReduction="20000"/>
          </a:bodyPr>
          <a:lstStyle/>
          <a:p>
            <a:pPr marL="0" indent="0">
              <a:lnSpc>
                <a:spcPct val="100000"/>
              </a:lnSpc>
              <a:spcBef>
                <a:spcPts val="1400"/>
              </a:spcBef>
              <a:buNone/>
            </a:pPr>
            <a:r>
              <a:rPr lang="en-US" sz="2500">
                <a:solidFill>
                  <a:schemeClr val="accent3">
                    <a:lumMod val="25000"/>
                  </a:schemeClr>
                </a:solidFill>
                <a:latin typeface="Abadi" panose="020B0604020104020204" pitchFamily="34" charset="0"/>
              </a:rPr>
              <a:t>In the Interactive Map with Folium section, the following steps were executed:</a:t>
            </a:r>
          </a:p>
          <a:p>
            <a:pPr marL="514350" indent="-514350">
              <a:lnSpc>
                <a:spcPct val="100000"/>
              </a:lnSpc>
              <a:spcBef>
                <a:spcPts val="1400"/>
              </a:spcBef>
              <a:buFont typeface="+mj-lt"/>
              <a:buAutoNum type="arabicPeriod"/>
            </a:pPr>
            <a:r>
              <a:rPr lang="en-US" b="1"/>
              <a:t>Marking Launch Sites:</a:t>
            </a:r>
          </a:p>
          <a:p>
            <a:pPr marL="971550" lvl="1" indent="-514350">
              <a:lnSpc>
                <a:spcPct val="100000"/>
              </a:lnSpc>
              <a:spcBef>
                <a:spcPts val="1400"/>
              </a:spcBef>
              <a:buFont typeface="+mj-lt"/>
              <a:buAutoNum type="arabicPeriod"/>
            </a:pPr>
            <a:r>
              <a:rPr lang="en-US"/>
              <a:t>All launch sites were marked on a map.</a:t>
            </a:r>
          </a:p>
          <a:p>
            <a:pPr marL="971550" lvl="1" indent="-514350">
              <a:lnSpc>
                <a:spcPct val="100000"/>
              </a:lnSpc>
              <a:spcBef>
                <a:spcPts val="1400"/>
              </a:spcBef>
              <a:buFont typeface="+mj-lt"/>
              <a:buAutoNum type="arabicPeriod"/>
            </a:pPr>
            <a:r>
              <a:rPr lang="en-US"/>
              <a:t>This was achieved by initializing a map using a Folium Map object.</a:t>
            </a:r>
          </a:p>
          <a:p>
            <a:pPr marL="971550" lvl="1" indent="-514350">
              <a:lnSpc>
                <a:spcPct val="100000"/>
              </a:lnSpc>
              <a:spcBef>
                <a:spcPts val="1400"/>
              </a:spcBef>
              <a:buFont typeface="+mj-lt"/>
              <a:buAutoNum type="arabicPeriod"/>
            </a:pPr>
            <a:r>
              <a:rPr lang="en-US"/>
              <a:t>A </a:t>
            </a:r>
            <a:r>
              <a:rPr lang="en-US" i="1"/>
              <a:t>folium.Circle </a:t>
            </a:r>
            <a:r>
              <a:rPr lang="en-US"/>
              <a:t>and </a:t>
            </a:r>
            <a:r>
              <a:rPr lang="en-US" i="1"/>
              <a:t>folium.Marker </a:t>
            </a:r>
            <a:r>
              <a:rPr lang="en-US"/>
              <a:t>were added for each launch site on the launch map.</a:t>
            </a:r>
          </a:p>
          <a:p>
            <a:pPr marL="514350" indent="-514350">
              <a:lnSpc>
                <a:spcPct val="100000"/>
              </a:lnSpc>
              <a:spcBef>
                <a:spcPts val="1400"/>
              </a:spcBef>
              <a:buFont typeface="+mj-lt"/>
              <a:buAutoNum type="arabicPeriod"/>
            </a:pPr>
            <a:r>
              <a:rPr lang="en-US" b="1"/>
              <a:t>Marking Launch Outcomes:</a:t>
            </a:r>
          </a:p>
          <a:p>
            <a:pPr marL="971550" lvl="1" indent="-514350">
              <a:lnSpc>
                <a:spcPct val="100000"/>
              </a:lnSpc>
              <a:spcBef>
                <a:spcPts val="1400"/>
              </a:spcBef>
              <a:buFont typeface="+mj-lt"/>
              <a:buAutoNum type="arabicPeriod"/>
            </a:pPr>
            <a:r>
              <a:rPr lang="en-US"/>
              <a:t>The success and failure of launches for each site were marked on a map.</a:t>
            </a:r>
          </a:p>
          <a:p>
            <a:pPr marL="971550" lvl="1" indent="-514350">
              <a:lnSpc>
                <a:spcPct val="100000"/>
              </a:lnSpc>
              <a:spcBef>
                <a:spcPts val="1400"/>
              </a:spcBef>
              <a:buFont typeface="+mj-lt"/>
              <a:buAutoNum type="arabicPeriod"/>
            </a:pPr>
            <a:r>
              <a:rPr lang="en-US"/>
              <a:t>Given that many launches share the same coordinates, they were clustered together for better visualization.</a:t>
            </a:r>
          </a:p>
          <a:p>
            <a:pPr marL="971550" lvl="1" indent="-514350">
              <a:lnSpc>
                <a:spcPct val="100000"/>
              </a:lnSpc>
              <a:spcBef>
                <a:spcPts val="1400"/>
              </a:spcBef>
              <a:buFont typeface="+mj-lt"/>
              <a:buAutoNum type="arabicPeriod"/>
            </a:pPr>
            <a:r>
              <a:rPr lang="en-US"/>
              <a:t>The color of the markers was set to green for successful launches and red for failed ones.</a:t>
            </a:r>
          </a:p>
          <a:p>
            <a:pPr marL="971550" lvl="1" indent="-514350">
              <a:lnSpc>
                <a:spcPct val="100000"/>
              </a:lnSpc>
              <a:spcBef>
                <a:spcPts val="1400"/>
              </a:spcBef>
              <a:buFont typeface="+mj-lt"/>
              <a:buAutoNum type="arabicPeriod"/>
            </a:pPr>
            <a:r>
              <a:rPr lang="en-US"/>
              <a:t>Each launch was added to a </a:t>
            </a:r>
            <a:r>
              <a:rPr lang="en-US" i="1"/>
              <a:t>MarkerCluster() </a:t>
            </a:r>
            <a:r>
              <a:rPr lang="en-US"/>
              <a:t>object with an icon as a text label, and the </a:t>
            </a:r>
            <a:r>
              <a:rPr lang="en-US" i="1"/>
              <a:t>icon_color </a:t>
            </a:r>
            <a:r>
              <a:rPr lang="en-US"/>
              <a:t>was set based on the marker color determined previously.</a:t>
            </a:r>
          </a:p>
          <a:p>
            <a:pPr marL="514350" indent="-514350">
              <a:lnSpc>
                <a:spcPct val="100000"/>
              </a:lnSpc>
              <a:spcBef>
                <a:spcPts val="1400"/>
              </a:spcBef>
              <a:buFont typeface="+mj-lt"/>
              <a:buAutoNum type="arabicPeriod"/>
            </a:pPr>
            <a:r>
              <a:rPr lang="en-US" b="1"/>
              <a:t>Calculating Distances:</a:t>
            </a:r>
          </a:p>
          <a:p>
            <a:pPr marL="971550" lvl="1" indent="-514350">
              <a:lnSpc>
                <a:spcPct val="100000"/>
              </a:lnSpc>
              <a:spcBef>
                <a:spcPts val="1400"/>
              </a:spcBef>
              <a:buFont typeface="+mj-lt"/>
              <a:buAutoNum type="arabicPeriod"/>
            </a:pPr>
            <a:r>
              <a:rPr lang="en-US"/>
              <a:t>The distances between a launch site and its proximities were calculated using the latitude and longitude values.</a:t>
            </a:r>
          </a:p>
          <a:p>
            <a:pPr marL="971550" lvl="1" indent="-514350">
              <a:lnSpc>
                <a:spcPct val="100000"/>
              </a:lnSpc>
              <a:spcBef>
                <a:spcPts val="1400"/>
              </a:spcBef>
              <a:buFont typeface="+mj-lt"/>
              <a:buAutoNum type="arabicPeriod"/>
            </a:pPr>
            <a:r>
              <a:rPr lang="en-US"/>
              <a:t>A point was marked using these values, and a </a:t>
            </a:r>
            <a:r>
              <a:rPr lang="en-US" i="1"/>
              <a:t>folium.Marker</a:t>
            </a:r>
            <a:r>
              <a:rPr lang="en-US"/>
              <a:t> object was created to display the distance.</a:t>
            </a:r>
          </a:p>
          <a:p>
            <a:pPr marL="971550" lvl="1" indent="-514350">
              <a:lnSpc>
                <a:spcPct val="100000"/>
              </a:lnSpc>
              <a:spcBef>
                <a:spcPts val="1400"/>
              </a:spcBef>
              <a:buFont typeface="+mj-lt"/>
              <a:buAutoNum type="arabicPeriod"/>
            </a:pPr>
            <a:r>
              <a:rPr lang="en-US"/>
              <a:t>A </a:t>
            </a:r>
            <a:r>
              <a:rPr lang="en-US" i="1"/>
              <a:t>folium.PolyLine </a:t>
            </a:r>
            <a:r>
              <a:rPr lang="en-US"/>
              <a:t>was drawn to display the distance line between two points and added to the map.</a:t>
            </a:r>
          </a:p>
          <a:p>
            <a:pPr marL="971550" lvl="1" indent="-514350">
              <a:lnSpc>
                <a:spcPct val="100000"/>
              </a:lnSpc>
              <a:spcBef>
                <a:spcPts val="1400"/>
              </a:spcBef>
              <a:buFont typeface="+mj-lt"/>
              <a:buAutoNum type="arabicPeriod"/>
            </a:pP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hlinkClick r:id="rId3"/>
            <a:extLst>
              <a:ext uri="{FF2B5EF4-FFF2-40B4-BE49-F238E27FC236}">
                <a16:creationId xmlns:a16="http://schemas.microsoft.com/office/drawing/2014/main" id="{184861BA-DE3C-14F2-5C79-F53C7429F210}"/>
              </a:ext>
            </a:extLst>
          </p:cNvPr>
          <p:cNvSpPr txBox="1"/>
          <p:nvPr/>
        </p:nvSpPr>
        <p:spPr>
          <a:xfrm>
            <a:off x="10833903" y="6503224"/>
            <a:ext cx="1364439" cy="369332"/>
          </a:xfrm>
          <a:prstGeom prst="rect">
            <a:avLst/>
          </a:prstGeom>
          <a:noFill/>
        </p:spPr>
        <p:txBody>
          <a:bodyPr wrap="square">
            <a:spAutoFit/>
          </a:bodyPr>
          <a:lstStyle/>
          <a:p>
            <a:r>
              <a:rPr lang="en-US" sz="1800">
                <a:solidFill>
                  <a:schemeClr val="accent3">
                    <a:lumMod val="25000"/>
                  </a:schemeClr>
                </a:solidFill>
                <a:latin typeface="Abadi" panose="020B0604020104020204" pitchFamily="34" charset="0"/>
              </a:rPr>
              <a:t>Github Link</a:t>
            </a:r>
            <a:endParaRPr lang="en-MY"/>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CC22BF9A-4E32-2E68-C076-314C5CC26099}"/>
              </a:ext>
            </a:extLst>
          </p:cNvPr>
          <p:cNvSpPr txBox="1">
            <a:spLocks/>
          </p:cNvSpPr>
          <p:nvPr/>
        </p:nvSpPr>
        <p:spPr>
          <a:xfrm>
            <a:off x="838200" y="1295400"/>
            <a:ext cx="10515600" cy="473017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500">
                <a:solidFill>
                  <a:schemeClr val="accent3">
                    <a:lumMod val="25000"/>
                  </a:schemeClr>
                </a:solidFill>
                <a:latin typeface="Abadi" panose="020B0604020104020204" pitchFamily="34" charset="0"/>
              </a:rPr>
              <a:t>Interactive visualizations of the data were created using a Plotly Dash dashboard. The following plots were included:</a:t>
            </a:r>
          </a:p>
          <a:p>
            <a:pPr marL="514350" indent="-514350">
              <a:lnSpc>
                <a:spcPct val="100000"/>
              </a:lnSpc>
              <a:spcBef>
                <a:spcPts val="1400"/>
              </a:spcBef>
              <a:buFont typeface="+mj-lt"/>
              <a:buAutoNum type="arabicPeriod"/>
            </a:pPr>
            <a:r>
              <a:rPr lang="en-US" b="1"/>
              <a:t>Pie Chart:</a:t>
            </a:r>
          </a:p>
          <a:p>
            <a:pPr marL="971550" lvl="1" indent="-514350">
              <a:lnSpc>
                <a:spcPct val="100000"/>
              </a:lnSpc>
              <a:spcBef>
                <a:spcPts val="1400"/>
              </a:spcBef>
              <a:buFont typeface="+mj-lt"/>
              <a:buAutoNum type="arabicPeriod"/>
            </a:pPr>
            <a:r>
              <a:rPr lang="en-US"/>
              <a:t>A pie chart was created using </a:t>
            </a:r>
            <a:r>
              <a:rPr lang="en-US" i="1"/>
              <a:t>px.pie() </a:t>
            </a:r>
            <a:r>
              <a:rPr lang="en-US"/>
              <a:t>to display the total successful launches per site.</a:t>
            </a:r>
          </a:p>
          <a:p>
            <a:pPr marL="971550" lvl="1" indent="-514350">
              <a:lnSpc>
                <a:spcPct val="100000"/>
              </a:lnSpc>
              <a:spcBef>
                <a:spcPts val="1400"/>
              </a:spcBef>
              <a:buFont typeface="+mj-lt"/>
              <a:buAutoNum type="arabicPeriod"/>
            </a:pPr>
            <a:r>
              <a:rPr lang="en-US"/>
              <a:t>This visualization made it clear which sites had the most successful launches.</a:t>
            </a:r>
          </a:p>
          <a:p>
            <a:pPr marL="971550" lvl="1" indent="-514350">
              <a:lnSpc>
                <a:spcPct val="100000"/>
              </a:lnSpc>
              <a:spcBef>
                <a:spcPts val="1400"/>
              </a:spcBef>
              <a:buFont typeface="+mj-lt"/>
              <a:buAutoNum type="arabicPeriod"/>
            </a:pPr>
            <a:r>
              <a:rPr lang="en-US"/>
              <a:t>A filter was added using a </a:t>
            </a:r>
            <a:r>
              <a:rPr lang="en-US" i="1"/>
              <a:t>dcc.Dropdown() </a:t>
            </a:r>
            <a:r>
              <a:rPr lang="en-US"/>
              <a:t>object to view the success/failure ratio for individual sites.</a:t>
            </a:r>
          </a:p>
          <a:p>
            <a:pPr marL="514350" indent="-514350">
              <a:lnSpc>
                <a:spcPct val="100000"/>
              </a:lnSpc>
              <a:spcBef>
                <a:spcPts val="1400"/>
              </a:spcBef>
              <a:buFont typeface="+mj-lt"/>
              <a:buAutoNum type="arabicPeriod"/>
            </a:pPr>
            <a:r>
              <a:rPr lang="en-US" b="1"/>
              <a:t>Scatter Graph:</a:t>
            </a:r>
          </a:p>
          <a:p>
            <a:pPr marL="971550" lvl="1" indent="-514350">
              <a:lnSpc>
                <a:spcPct val="100000"/>
              </a:lnSpc>
              <a:spcBef>
                <a:spcPts val="1400"/>
              </a:spcBef>
              <a:buFont typeface="+mj-lt"/>
              <a:buAutoNum type="arabicPeriod"/>
            </a:pPr>
            <a:r>
              <a:rPr lang="en-US"/>
              <a:t>A scatter graph was created using </a:t>
            </a:r>
            <a:r>
              <a:rPr lang="en-US" i="1"/>
              <a:t>px.scatter() </a:t>
            </a:r>
            <a:r>
              <a:rPr lang="en-US"/>
              <a:t>to show the correlation between outcome (success or not) and payload mass (kg).</a:t>
            </a:r>
          </a:p>
          <a:p>
            <a:pPr marL="971550" lvl="1" indent="-514350">
              <a:lnSpc>
                <a:spcPct val="100000"/>
              </a:lnSpc>
              <a:spcBef>
                <a:spcPts val="1400"/>
              </a:spcBef>
              <a:buFont typeface="+mj-lt"/>
              <a:buAutoNum type="arabicPeriod"/>
            </a:pPr>
            <a:r>
              <a:rPr lang="en-US"/>
              <a:t>A filter was added using a </a:t>
            </a:r>
            <a:r>
              <a:rPr lang="en-US" i="1"/>
              <a:t>RangeSlider() </a:t>
            </a:r>
            <a:r>
              <a:rPr lang="en-US"/>
              <a:t>object to view data within specific ranges of payload masses.</a:t>
            </a:r>
          </a:p>
        </p:txBody>
      </p:sp>
      <p:sp>
        <p:nvSpPr>
          <p:cNvPr id="5" name="TextBox 4">
            <a:hlinkClick r:id="rId3"/>
            <a:extLst>
              <a:ext uri="{FF2B5EF4-FFF2-40B4-BE49-F238E27FC236}">
                <a16:creationId xmlns:a16="http://schemas.microsoft.com/office/drawing/2014/main" id="{69B71022-5592-8B6A-038E-97971B8EBDF3}"/>
              </a:ext>
            </a:extLst>
          </p:cNvPr>
          <p:cNvSpPr txBox="1"/>
          <p:nvPr/>
        </p:nvSpPr>
        <p:spPr>
          <a:xfrm>
            <a:off x="10833903" y="6503224"/>
            <a:ext cx="1364439" cy="369332"/>
          </a:xfrm>
          <a:prstGeom prst="rect">
            <a:avLst/>
          </a:prstGeom>
          <a:noFill/>
        </p:spPr>
        <p:txBody>
          <a:bodyPr wrap="square">
            <a:spAutoFit/>
          </a:bodyPr>
          <a:lstStyle/>
          <a:p>
            <a:r>
              <a:rPr lang="en-US" sz="1800">
                <a:solidFill>
                  <a:schemeClr val="accent3">
                    <a:lumMod val="25000"/>
                  </a:schemeClr>
                </a:solidFill>
                <a:latin typeface="Abadi" panose="020B0604020104020204" pitchFamily="34" charset="0"/>
              </a:rPr>
              <a:t>Github Link</a:t>
            </a:r>
            <a:endParaRPr lang="en-MY"/>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 Classification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2560D777-68DF-6218-7C63-5E5A47E4AADA}"/>
              </a:ext>
            </a:extLst>
          </p:cNvPr>
          <p:cNvGraphicFramePr/>
          <p:nvPr>
            <p:extLst>
              <p:ext uri="{D42A27DB-BD31-4B8C-83A1-F6EECF244321}">
                <p14:modId xmlns:p14="http://schemas.microsoft.com/office/powerpoint/2010/main" val="1179705520"/>
              </p:ext>
            </p:extLst>
          </p:nvPr>
        </p:nvGraphicFramePr>
        <p:xfrm>
          <a:off x="770011" y="1676400"/>
          <a:ext cx="10580864"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hlinkClick r:id="rId9"/>
            <a:extLst>
              <a:ext uri="{FF2B5EF4-FFF2-40B4-BE49-F238E27FC236}">
                <a16:creationId xmlns:a16="http://schemas.microsoft.com/office/drawing/2014/main" id="{234C80DD-19B0-578F-DD73-6078C453DC4E}"/>
              </a:ext>
            </a:extLst>
          </p:cNvPr>
          <p:cNvSpPr txBox="1"/>
          <p:nvPr/>
        </p:nvSpPr>
        <p:spPr>
          <a:xfrm>
            <a:off x="10833903" y="6503224"/>
            <a:ext cx="1364439" cy="369332"/>
          </a:xfrm>
          <a:prstGeom prst="rect">
            <a:avLst/>
          </a:prstGeom>
          <a:noFill/>
        </p:spPr>
        <p:txBody>
          <a:bodyPr wrap="square">
            <a:spAutoFit/>
          </a:bodyPr>
          <a:lstStyle/>
          <a:p>
            <a:r>
              <a:rPr lang="en-US" sz="1800">
                <a:solidFill>
                  <a:schemeClr val="accent3">
                    <a:lumMod val="25000"/>
                  </a:schemeClr>
                </a:solidFill>
                <a:latin typeface="Abadi" panose="020B0604020104020204" pitchFamily="34" charset="0"/>
              </a:rPr>
              <a:t>Github Link</a:t>
            </a:r>
            <a:endParaRPr lang="en-MY"/>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25956"/>
            <a:ext cx="4702707" cy="4893394"/>
          </a:xfrm>
          <a:prstGeom prst="rect">
            <a:avLst/>
          </a:prstGeom>
        </p:spPr>
        <p:txBody>
          <a:bodyPr>
            <a:normAutofit fontScale="70000" lnSpcReduction="2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scatter plot illustrating the relationship between Launch Site and Flight Number reveals several insights:</a:t>
            </a:r>
          </a:p>
          <a:p>
            <a:pPr>
              <a:lnSpc>
                <a:spcPct val="100000"/>
              </a:lnSpc>
              <a:spcBef>
                <a:spcPts val="1400"/>
              </a:spcBef>
            </a:pPr>
            <a:r>
              <a:rPr lang="en-US" sz="2200">
                <a:solidFill>
                  <a:schemeClr val="accent3">
                    <a:lumMod val="25000"/>
                  </a:schemeClr>
                </a:solidFill>
                <a:latin typeface="Abadi" panose="020B0604020104020204" pitchFamily="34" charset="0"/>
              </a:rPr>
              <a:t>There is a positive correlation between the number of flights and the success rate at a launch site. As the flight count increases, so does the success rate.</a:t>
            </a:r>
          </a:p>
          <a:p>
            <a:pPr>
              <a:lnSpc>
                <a:spcPct val="100000"/>
              </a:lnSpc>
              <a:spcBef>
                <a:spcPts val="1400"/>
              </a:spcBef>
            </a:pPr>
            <a:r>
              <a:rPr lang="en-US" sz="2200">
                <a:solidFill>
                  <a:schemeClr val="accent3">
                    <a:lumMod val="25000"/>
                  </a:schemeClr>
                </a:solidFill>
                <a:latin typeface="Abadi" panose="020B0604020104020204" pitchFamily="34" charset="0"/>
              </a:rPr>
              <a:t>The majority of initial flights (those with flight numbers less than 30) were launched from CCAFS SLC 40, and these generally did not succeed.</a:t>
            </a:r>
          </a:p>
          <a:p>
            <a:pPr>
              <a:lnSpc>
                <a:spcPct val="100000"/>
              </a:lnSpc>
              <a:spcBef>
                <a:spcPts val="1400"/>
              </a:spcBef>
            </a:pPr>
            <a:r>
              <a:rPr lang="en-US" sz="2200">
                <a:solidFill>
                  <a:schemeClr val="accent3">
                    <a:lumMod val="25000"/>
                  </a:schemeClr>
                </a:solidFill>
                <a:latin typeface="Abadi" panose="020B0604020104020204" pitchFamily="34" charset="0"/>
              </a:rPr>
              <a:t>A similar trend is observed with flights from VAFB SLC 4E, where earlier flights experienced less success.</a:t>
            </a:r>
          </a:p>
          <a:p>
            <a:pPr>
              <a:lnSpc>
                <a:spcPct val="100000"/>
              </a:lnSpc>
              <a:spcBef>
                <a:spcPts val="1400"/>
              </a:spcBef>
            </a:pPr>
            <a:r>
              <a:rPr lang="en-US" sz="2200">
                <a:solidFill>
                  <a:schemeClr val="accent3">
                    <a:lumMod val="25000"/>
                  </a:schemeClr>
                </a:solidFill>
                <a:latin typeface="Abadi" panose="020B0604020104020204" pitchFamily="34" charset="0"/>
              </a:rPr>
              <a:t>KSC LC 39A did not host any early flights, resulting in a higher success rate for launches from this site.</a:t>
            </a:r>
          </a:p>
          <a:p>
            <a:pPr>
              <a:lnSpc>
                <a:spcPct val="100000"/>
              </a:lnSpc>
              <a:spcBef>
                <a:spcPts val="1400"/>
              </a:spcBef>
            </a:pPr>
            <a:r>
              <a:rPr lang="en-US" sz="2200">
                <a:solidFill>
                  <a:schemeClr val="accent3">
                    <a:lumMod val="25000"/>
                  </a:schemeClr>
                </a:solidFill>
                <a:latin typeface="Abadi" panose="020B0604020104020204" pitchFamily="34" charset="0"/>
              </a:rPr>
              <a:t>For flights with a number greater than approximately 30, there is a noticeable increase in successful landings (Class = 1).</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2" name="Picture 4">
            <a:extLst>
              <a:ext uri="{FF2B5EF4-FFF2-40B4-BE49-F238E27FC236}">
                <a16:creationId xmlns:a16="http://schemas.microsoft.com/office/drawing/2014/main" id="{73226922-E9BE-4725-BFBC-8204FCB51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679" y="1425956"/>
            <a:ext cx="5403748" cy="489339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67848"/>
            <a:ext cx="5325989" cy="4657725"/>
          </a:xfrm>
          <a:prstGeom prst="rect">
            <a:avLst/>
          </a:prstGeom>
        </p:spPr>
        <p:txBody>
          <a:bodyPr>
            <a:normAutofit fontScale="92500" lnSpcReduction="2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scatter plot depicting the relationship between Launch Site and Payload Mass provides several key observations:</a:t>
            </a:r>
          </a:p>
          <a:p>
            <a:pPr>
              <a:lnSpc>
                <a:spcPct val="100000"/>
              </a:lnSpc>
              <a:spcBef>
                <a:spcPts val="1400"/>
              </a:spcBef>
            </a:pPr>
            <a:r>
              <a:rPr lang="en-US" sz="2200">
                <a:solidFill>
                  <a:schemeClr val="accent3">
                    <a:lumMod val="25000"/>
                  </a:schemeClr>
                </a:solidFill>
                <a:latin typeface="Abadi" panose="020B0604020104020204" pitchFamily="34" charset="0"/>
              </a:rPr>
              <a:t>For payload masses exceeding approximately 7000 kg, unsuccessful landings are quite rare. However, it’s important to note that there is less data available for these heavier launches.</a:t>
            </a:r>
          </a:p>
          <a:p>
            <a:pPr>
              <a:lnSpc>
                <a:spcPct val="100000"/>
              </a:lnSpc>
              <a:spcBef>
                <a:spcPts val="1400"/>
              </a:spcBef>
            </a:pPr>
            <a:r>
              <a:rPr lang="en-US" sz="2200">
                <a:solidFill>
                  <a:schemeClr val="accent3">
                    <a:lumMod val="25000"/>
                  </a:schemeClr>
                </a:solidFill>
                <a:latin typeface="Abadi" panose="020B0604020104020204" pitchFamily="34" charset="0"/>
              </a:rPr>
              <a:t>There doesn’t appear to be a distinct correlation between payload mass and success rate for a specific launch site.</a:t>
            </a:r>
          </a:p>
          <a:p>
            <a:pPr>
              <a:lnSpc>
                <a:spcPct val="100000"/>
              </a:lnSpc>
              <a:spcBef>
                <a:spcPts val="1400"/>
              </a:spcBef>
            </a:pPr>
            <a:r>
              <a:rPr lang="en-US" sz="2200">
                <a:solidFill>
                  <a:schemeClr val="accent3">
                    <a:lumMod val="25000"/>
                  </a:schemeClr>
                </a:solidFill>
                <a:latin typeface="Abadi" panose="020B0604020104020204" pitchFamily="34" charset="0"/>
              </a:rPr>
              <a:t>All sites have launched a range of payload masses. Notably, most of the launches from CCAFS SLC 40 carried comparatively lighter payloads, although there were some exceptions.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a:extLst>
              <a:ext uri="{FF2B5EF4-FFF2-40B4-BE49-F238E27FC236}">
                <a16:creationId xmlns:a16="http://schemas.microsoft.com/office/drawing/2014/main" id="{CF3817A5-48EB-793F-9370-109F9D659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022" y="1367848"/>
            <a:ext cx="5143500" cy="46577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1600"/>
            <a:ext cx="4330309" cy="4653972"/>
          </a:xfrm>
          <a:prstGeom prst="rect">
            <a:avLst/>
          </a:prstGeom>
        </p:spPr>
        <p:txBody>
          <a:bodyPr>
            <a:normAutofit fontScale="77500" lnSpcReduction="2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bar chart illustrating Success Rate versus Orbit Type reveals that the following orbits have achieved a perfect success rate of 100%:</a:t>
            </a:r>
          </a:p>
          <a:p>
            <a:pPr>
              <a:lnSpc>
                <a:spcPct val="100000"/>
              </a:lnSpc>
              <a:spcBef>
                <a:spcPts val="1400"/>
              </a:spcBef>
            </a:pPr>
            <a:r>
              <a:rPr lang="en-US" sz="2200">
                <a:solidFill>
                  <a:schemeClr val="accent3">
                    <a:lumMod val="25000"/>
                  </a:schemeClr>
                </a:solidFill>
                <a:latin typeface="Abadi" panose="020B0604020104020204" pitchFamily="34" charset="0"/>
              </a:rPr>
              <a:t>ES-L1 (Earth-Sun First Lagrangian Point)</a:t>
            </a:r>
          </a:p>
          <a:p>
            <a:pPr>
              <a:lnSpc>
                <a:spcPct val="100000"/>
              </a:lnSpc>
              <a:spcBef>
                <a:spcPts val="1400"/>
              </a:spcBef>
            </a:pPr>
            <a:r>
              <a:rPr lang="en-US" sz="2200">
                <a:solidFill>
                  <a:schemeClr val="accent3">
                    <a:lumMod val="25000"/>
                  </a:schemeClr>
                </a:solidFill>
                <a:latin typeface="Abadi" panose="020B0604020104020204" pitchFamily="34" charset="0"/>
              </a:rPr>
              <a:t>GEO (Geostationary Orbit)</a:t>
            </a:r>
          </a:p>
          <a:p>
            <a:pPr>
              <a:lnSpc>
                <a:spcPct val="100000"/>
              </a:lnSpc>
              <a:spcBef>
                <a:spcPts val="1400"/>
              </a:spcBef>
            </a:pPr>
            <a:r>
              <a:rPr lang="en-US" sz="2200">
                <a:solidFill>
                  <a:schemeClr val="accent3">
                    <a:lumMod val="25000"/>
                  </a:schemeClr>
                </a:solidFill>
                <a:latin typeface="Abadi" panose="020B0604020104020204" pitchFamily="34" charset="0"/>
              </a:rPr>
              <a:t>HEO (High Earth Orbit)</a:t>
            </a:r>
          </a:p>
          <a:p>
            <a:pPr>
              <a:lnSpc>
                <a:spcPct val="100000"/>
              </a:lnSpc>
              <a:spcBef>
                <a:spcPts val="1400"/>
              </a:spcBef>
            </a:pPr>
            <a:r>
              <a:rPr lang="en-US" sz="2200">
                <a:solidFill>
                  <a:schemeClr val="accent3">
                    <a:lumMod val="25000"/>
                  </a:schemeClr>
                </a:solidFill>
                <a:latin typeface="Abadi" panose="020B0604020104020204" pitchFamily="34" charset="0"/>
              </a:rPr>
              <a:t>SSO (Sun-synchronous Orbit)</a:t>
            </a:r>
          </a:p>
          <a:p>
            <a:pPr marL="0" indent="0">
              <a:lnSpc>
                <a:spcPct val="100000"/>
              </a:lnSpc>
              <a:spcBef>
                <a:spcPts val="1400"/>
              </a:spcBef>
              <a:buNone/>
            </a:pPr>
            <a:r>
              <a:rPr lang="en-US" sz="2200">
                <a:solidFill>
                  <a:schemeClr val="accent3">
                    <a:lumMod val="25000"/>
                  </a:schemeClr>
                </a:solidFill>
                <a:latin typeface="Abadi" panose="020B0604020104020204" pitchFamily="34" charset="0"/>
              </a:rPr>
              <a:t>On the other hand, the orbit with the lowest success rate, specifically 0%, is:</a:t>
            </a:r>
          </a:p>
          <a:p>
            <a:pPr>
              <a:lnSpc>
                <a:spcPct val="100000"/>
              </a:lnSpc>
              <a:spcBef>
                <a:spcPts val="1400"/>
              </a:spcBef>
            </a:pPr>
            <a:r>
              <a:rPr lang="en-US" sz="2200">
                <a:solidFill>
                  <a:schemeClr val="accent3">
                    <a:lumMod val="25000"/>
                  </a:schemeClr>
                </a:solidFill>
                <a:latin typeface="Abadi" panose="020B0604020104020204" pitchFamily="34" charset="0"/>
              </a:rPr>
              <a:t>SO (Heliocentric Orbit)</a:t>
            </a:r>
          </a:p>
          <a:p>
            <a:pPr marL="0" indent="0">
              <a:lnSpc>
                <a:spcPct val="100000"/>
              </a:lnSpc>
              <a:spcBef>
                <a:spcPts val="1400"/>
              </a:spcBef>
              <a:buNone/>
            </a:pPr>
            <a:r>
              <a:rPr lang="en-US" sz="2200">
                <a:solidFill>
                  <a:schemeClr val="accent3">
                    <a:lumMod val="25000"/>
                  </a:schemeClr>
                </a:solidFill>
                <a:latin typeface="Abadi" panose="020B0604020104020204" pitchFamily="34" charset="0"/>
              </a:rPr>
              <a:t>This analysis provides valuable insights into the success rates associated with different orbit types.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CA8CCE5A-0B87-EE54-840B-017B9082C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272" y="1371600"/>
            <a:ext cx="6108340" cy="46539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1600"/>
            <a:ext cx="4320149" cy="4509744"/>
          </a:xfrm>
          <a:prstGeom prst="rect">
            <a:avLst/>
          </a:prstGeom>
        </p:spPr>
        <p:txBody>
          <a:bodyPr>
            <a:normAutofit fontScale="70000" lnSpcReduction="2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scatter plot comparing Orbit Type and Flight Number offers several unique insights:</a:t>
            </a:r>
          </a:p>
          <a:p>
            <a:pPr>
              <a:lnSpc>
                <a:spcPct val="100000"/>
              </a:lnSpc>
              <a:spcBef>
                <a:spcPts val="1400"/>
              </a:spcBef>
            </a:pPr>
            <a:r>
              <a:rPr lang="en-US" sz="2200">
                <a:solidFill>
                  <a:schemeClr val="accent3">
                    <a:lumMod val="25000"/>
                  </a:schemeClr>
                </a:solidFill>
                <a:latin typeface="Abadi" panose="020B0604020104020204" pitchFamily="34" charset="0"/>
              </a:rPr>
              <a:t>The 100% success rate of GEO, HEO, and ES-L1 orbits can be attributed to the fact that there has only been one flight into each of these respective orbits.</a:t>
            </a:r>
          </a:p>
          <a:p>
            <a:pPr>
              <a:lnSpc>
                <a:spcPct val="100000"/>
              </a:lnSpc>
              <a:spcBef>
                <a:spcPts val="1400"/>
              </a:spcBef>
            </a:pPr>
            <a:r>
              <a:rPr lang="en-US" sz="2200">
                <a:solidFill>
                  <a:schemeClr val="accent3">
                    <a:lumMod val="25000"/>
                  </a:schemeClr>
                </a:solidFill>
                <a:latin typeface="Abadi" panose="020B0604020104020204" pitchFamily="34" charset="0"/>
              </a:rPr>
              <a:t>The 100% success rate in SSO is particularly noteworthy, given that it encompasses five successful flights.</a:t>
            </a:r>
          </a:p>
          <a:p>
            <a:pPr>
              <a:lnSpc>
                <a:spcPct val="100000"/>
              </a:lnSpc>
              <a:spcBef>
                <a:spcPts val="1400"/>
              </a:spcBef>
            </a:pPr>
            <a:r>
              <a:rPr lang="en-US" sz="2200">
                <a:solidFill>
                  <a:schemeClr val="accent3">
                    <a:lumMod val="25000"/>
                  </a:schemeClr>
                </a:solidFill>
                <a:latin typeface="Abadi" panose="020B0604020104020204" pitchFamily="34" charset="0"/>
              </a:rPr>
              <a:t>There appears to be little correlation between Flight Number and Success Rate for GTO.</a:t>
            </a:r>
          </a:p>
          <a:p>
            <a:pPr>
              <a:lnSpc>
                <a:spcPct val="100000"/>
              </a:lnSpc>
              <a:spcBef>
                <a:spcPts val="1400"/>
              </a:spcBef>
            </a:pPr>
            <a:r>
              <a:rPr lang="en-US" sz="2200">
                <a:solidFill>
                  <a:schemeClr val="accent3">
                    <a:lumMod val="25000"/>
                  </a:schemeClr>
                </a:solidFill>
                <a:latin typeface="Abadi" panose="020B0604020104020204" pitchFamily="34" charset="0"/>
              </a:rPr>
              <a:t>Generally, an increase in Flight Number corresponds to an increase in the success rate. This trend is most pronounced for LEO, where unsuccessful landings predominantly occurred during the early launches with lower flight numbers.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FCFA5D29-F824-8AFD-21BE-C8307D7C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105" y="1371600"/>
            <a:ext cx="6096506" cy="45097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1599"/>
            <a:ext cx="4370950" cy="4497389"/>
          </a:xfrm>
          <a:prstGeom prst="rect">
            <a:avLst/>
          </a:prstGeom>
        </p:spPr>
        <p:txBody>
          <a:bodyPr>
            <a:normAutofit fontScale="77500" lnSpcReduction="2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scatter plot comparing Orbit Type and Payload Mass reveals several key observations:</a:t>
            </a:r>
          </a:p>
          <a:p>
            <a:pPr>
              <a:lnSpc>
                <a:spcPct val="100000"/>
              </a:lnSpc>
              <a:spcBef>
                <a:spcPts val="1400"/>
              </a:spcBef>
            </a:pPr>
            <a:r>
              <a:rPr lang="en-US" sz="2200">
                <a:solidFill>
                  <a:schemeClr val="accent3">
                    <a:lumMod val="25000"/>
                  </a:schemeClr>
                </a:solidFill>
                <a:latin typeface="Abadi" panose="020B0604020104020204" pitchFamily="34" charset="0"/>
              </a:rPr>
              <a:t>Certain orbit types, such as PO (Polar Orbit), ISS (International Space Station), and LEO (Low Earth Orbit), tend to have more successful launches with heavier payloads. However, it’s worth noting that the number of data points for PO is relatively small.</a:t>
            </a:r>
          </a:p>
          <a:p>
            <a:pPr>
              <a:lnSpc>
                <a:spcPct val="100000"/>
              </a:lnSpc>
              <a:spcBef>
                <a:spcPts val="1400"/>
              </a:spcBef>
            </a:pPr>
            <a:r>
              <a:rPr lang="en-US" sz="2200">
                <a:solidFill>
                  <a:schemeClr val="accent3">
                    <a:lumMod val="25000"/>
                  </a:schemeClr>
                </a:solidFill>
                <a:latin typeface="Abadi" panose="020B0604020104020204" pitchFamily="34" charset="0"/>
              </a:rPr>
              <a:t>For GTO (Geostationary Transfer Orbit), the relationship between payload mass and success rate is not clearly defined.</a:t>
            </a:r>
          </a:p>
          <a:p>
            <a:pPr>
              <a:lnSpc>
                <a:spcPct val="100000"/>
              </a:lnSpc>
              <a:spcBef>
                <a:spcPts val="1400"/>
              </a:spcBef>
            </a:pPr>
            <a:r>
              <a:rPr lang="en-US" sz="2200">
                <a:solidFill>
                  <a:schemeClr val="accent3">
                    <a:lumMod val="25000"/>
                  </a:schemeClr>
                </a:solidFill>
                <a:latin typeface="Abadi" panose="020B0604020104020204" pitchFamily="34" charset="0"/>
              </a:rPr>
              <a:t>Launches into VLEO (Very Low Earth Orbit) are typically associated with heavier payloads, which aligns with intuitive expectations.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BEBEE7C2-ABE6-301D-0E95-F952A7481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80" y="1371599"/>
            <a:ext cx="6209909" cy="45087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1598"/>
            <a:ext cx="4350629" cy="4573749"/>
          </a:xfrm>
          <a:prstGeom prst="rect">
            <a:avLst/>
          </a:prstGeom>
        </p:spPr>
        <p:txBody>
          <a:bodyPr>
            <a:normAutofit fontScale="85000" lnSpcReduction="2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line chart depicting the yearly average success rate provides several key insights:</a:t>
            </a:r>
          </a:p>
          <a:p>
            <a:pPr>
              <a:lnSpc>
                <a:spcPct val="100000"/>
              </a:lnSpc>
              <a:spcBef>
                <a:spcPts val="1400"/>
              </a:spcBef>
            </a:pPr>
            <a:r>
              <a:rPr lang="en-US" sz="2200">
                <a:solidFill>
                  <a:schemeClr val="accent3">
                    <a:lumMod val="25000"/>
                  </a:schemeClr>
                </a:solidFill>
                <a:latin typeface="Abadi" panose="020B0604020104020204" pitchFamily="34" charset="0"/>
              </a:rPr>
              <a:t>From 2010 to 2013, all landings were unsuccessful, as indicated by a success rate of 0%.</a:t>
            </a:r>
          </a:p>
          <a:p>
            <a:pPr>
              <a:lnSpc>
                <a:spcPct val="100000"/>
              </a:lnSpc>
              <a:spcBef>
                <a:spcPts val="1400"/>
              </a:spcBef>
            </a:pPr>
            <a:r>
              <a:rPr lang="en-US" sz="2200">
                <a:solidFill>
                  <a:schemeClr val="accent3">
                    <a:lumMod val="25000"/>
                  </a:schemeClr>
                </a:solidFill>
                <a:latin typeface="Abadi" panose="020B0604020104020204" pitchFamily="34" charset="0"/>
              </a:rPr>
              <a:t>Following 2013, there was a general upward trend in the success rate, despite minor dips observed in 2018 and 2020.</a:t>
            </a:r>
          </a:p>
          <a:p>
            <a:pPr>
              <a:lnSpc>
                <a:spcPct val="100000"/>
              </a:lnSpc>
              <a:spcBef>
                <a:spcPts val="1400"/>
              </a:spcBef>
            </a:pPr>
            <a:r>
              <a:rPr lang="en-US" sz="2200">
                <a:solidFill>
                  <a:schemeClr val="accent3">
                    <a:lumMod val="25000"/>
                  </a:schemeClr>
                </a:solidFill>
                <a:latin typeface="Abadi" panose="020B0604020104020204" pitchFamily="34" charset="0"/>
              </a:rPr>
              <a:t>Post-2016, the chance of a successful landing was consistently above 50%.</a:t>
            </a:r>
          </a:p>
          <a:p>
            <a:pPr marL="0" indent="0">
              <a:lnSpc>
                <a:spcPct val="100000"/>
              </a:lnSpc>
              <a:spcBef>
                <a:spcPts val="1400"/>
              </a:spcBef>
              <a:buNone/>
            </a:pPr>
            <a:r>
              <a:rPr lang="en-US" sz="2200">
                <a:solidFill>
                  <a:schemeClr val="accent3">
                    <a:lumMod val="25000"/>
                  </a:schemeClr>
                </a:solidFill>
                <a:latin typeface="Abadi" panose="020B0604020104020204" pitchFamily="34" charset="0"/>
              </a:rPr>
              <a:t>This analysis highlights the significant improvements in landing success rates over time.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1D5A826C-2515-D0C0-A8CF-C188B9E32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1" y="1371599"/>
            <a:ext cx="6003046" cy="45737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0961"/>
            <a:ext cx="9745589" cy="495370"/>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Display the names of the unique launch sites in the space mission: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5B8B464-A4BA-C254-DE49-BB70AF18C44E}"/>
              </a:ext>
            </a:extLst>
          </p:cNvPr>
          <p:cNvPicPr>
            <a:picLocks noChangeAspect="1"/>
          </p:cNvPicPr>
          <p:nvPr/>
        </p:nvPicPr>
        <p:blipFill>
          <a:blip r:embed="rId3"/>
          <a:stretch>
            <a:fillRect/>
          </a:stretch>
        </p:blipFill>
        <p:spPr>
          <a:xfrm>
            <a:off x="770011" y="1826331"/>
            <a:ext cx="7049484" cy="495369"/>
          </a:xfrm>
          <a:prstGeom prst="rect">
            <a:avLst/>
          </a:prstGeom>
        </p:spPr>
      </p:pic>
      <p:pic>
        <p:nvPicPr>
          <p:cNvPr id="8" name="Picture 7">
            <a:extLst>
              <a:ext uri="{FF2B5EF4-FFF2-40B4-BE49-F238E27FC236}">
                <a16:creationId xmlns:a16="http://schemas.microsoft.com/office/drawing/2014/main" id="{44DEA01D-2572-B71A-CC8D-5DBF0ABC418E}"/>
              </a:ext>
            </a:extLst>
          </p:cNvPr>
          <p:cNvPicPr>
            <a:picLocks noChangeAspect="1"/>
          </p:cNvPicPr>
          <p:nvPr/>
        </p:nvPicPr>
        <p:blipFill>
          <a:blip r:embed="rId4"/>
          <a:stretch>
            <a:fillRect/>
          </a:stretch>
        </p:blipFill>
        <p:spPr>
          <a:xfrm>
            <a:off x="770010" y="3429000"/>
            <a:ext cx="1546470" cy="2332177"/>
          </a:xfrm>
          <a:prstGeom prst="rect">
            <a:avLst/>
          </a:prstGeom>
        </p:spPr>
      </p:pic>
      <p:sp>
        <p:nvSpPr>
          <p:cNvPr id="9" name="Content Placeholder 4">
            <a:extLst>
              <a:ext uri="{FF2B5EF4-FFF2-40B4-BE49-F238E27FC236}">
                <a16:creationId xmlns:a16="http://schemas.microsoft.com/office/drawing/2014/main" id="{2E02BE58-1EC6-949B-038B-A350A82498FF}"/>
              </a:ext>
            </a:extLst>
          </p:cNvPr>
          <p:cNvSpPr txBox="1">
            <a:spLocks/>
          </p:cNvSpPr>
          <p:nvPr/>
        </p:nvSpPr>
        <p:spPr>
          <a:xfrm>
            <a:off x="770009" y="2933631"/>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sp>
        <p:nvSpPr>
          <p:cNvPr id="11" name="TextBox 10">
            <a:extLst>
              <a:ext uri="{FF2B5EF4-FFF2-40B4-BE49-F238E27FC236}">
                <a16:creationId xmlns:a16="http://schemas.microsoft.com/office/drawing/2014/main" id="{7543C9F2-AFA0-2BFB-488E-EA04C26D12D6}"/>
              </a:ext>
            </a:extLst>
          </p:cNvPr>
          <p:cNvSpPr txBox="1"/>
          <p:nvPr/>
        </p:nvSpPr>
        <p:spPr>
          <a:xfrm>
            <a:off x="770011" y="2466976"/>
            <a:ext cx="6096000" cy="369332"/>
          </a:xfrm>
          <a:prstGeom prst="rect">
            <a:avLst/>
          </a:prstGeom>
          <a:noFill/>
        </p:spPr>
        <p:txBody>
          <a:bodyPr wrap="square">
            <a:spAutoFit/>
          </a:bodyPr>
          <a:lstStyle/>
          <a:p>
            <a:r>
              <a:rPr lang="en-US" sz="1800">
                <a:solidFill>
                  <a:srgbClr val="0B49CB"/>
                </a:solidFill>
              </a:rPr>
              <a:t>Use DISTINCT to select only unique values from the table.</a:t>
            </a:r>
            <a:endParaRPr lang="en-MY"/>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Content Placeholder 4">
            <a:extLst>
              <a:ext uri="{FF2B5EF4-FFF2-40B4-BE49-F238E27FC236}">
                <a16:creationId xmlns:a16="http://schemas.microsoft.com/office/drawing/2014/main" id="{D34609B7-FDCD-980F-0978-BAA56B81AB6D}"/>
              </a:ext>
            </a:extLst>
          </p:cNvPr>
          <p:cNvSpPr txBox="1">
            <a:spLocks/>
          </p:cNvSpPr>
          <p:nvPr/>
        </p:nvSpPr>
        <p:spPr>
          <a:xfrm>
            <a:off x="770010" y="1330961"/>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Display 5 records where launch sites begin with the string 'CCA'</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73296906-9713-D0A7-AD88-7B4102EAE128}"/>
              </a:ext>
            </a:extLst>
          </p:cNvPr>
          <p:cNvPicPr>
            <a:picLocks noChangeAspect="1"/>
          </p:cNvPicPr>
          <p:nvPr/>
        </p:nvPicPr>
        <p:blipFill>
          <a:blip r:embed="rId3"/>
          <a:stretch>
            <a:fillRect/>
          </a:stretch>
        </p:blipFill>
        <p:spPr>
          <a:xfrm>
            <a:off x="770011" y="1885734"/>
            <a:ext cx="7020905" cy="1028844"/>
          </a:xfrm>
          <a:prstGeom prst="rect">
            <a:avLst/>
          </a:prstGeom>
        </p:spPr>
      </p:pic>
      <p:sp>
        <p:nvSpPr>
          <p:cNvPr id="10" name="Content Placeholder 4">
            <a:extLst>
              <a:ext uri="{FF2B5EF4-FFF2-40B4-BE49-F238E27FC236}">
                <a16:creationId xmlns:a16="http://schemas.microsoft.com/office/drawing/2014/main" id="{0B017C33-C612-C752-CFC5-EF2134CB3CE8}"/>
              </a:ext>
            </a:extLst>
          </p:cNvPr>
          <p:cNvSpPr txBox="1">
            <a:spLocks/>
          </p:cNvSpPr>
          <p:nvPr/>
        </p:nvSpPr>
        <p:spPr>
          <a:xfrm>
            <a:off x="770009" y="3142011"/>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170F25FE-6CD4-9C21-74F1-49F235E11821}"/>
              </a:ext>
            </a:extLst>
          </p:cNvPr>
          <p:cNvPicPr>
            <a:picLocks noChangeAspect="1"/>
          </p:cNvPicPr>
          <p:nvPr/>
        </p:nvPicPr>
        <p:blipFill>
          <a:blip r:embed="rId4"/>
          <a:stretch>
            <a:fillRect/>
          </a:stretch>
        </p:blipFill>
        <p:spPr>
          <a:xfrm>
            <a:off x="770008" y="3638632"/>
            <a:ext cx="3984871" cy="2995303"/>
          </a:xfrm>
          <a:prstGeom prst="rect">
            <a:avLst/>
          </a:prstGeom>
        </p:spPr>
      </p:pic>
      <p:sp>
        <p:nvSpPr>
          <p:cNvPr id="15" name="TextBox 14">
            <a:extLst>
              <a:ext uri="{FF2B5EF4-FFF2-40B4-BE49-F238E27FC236}">
                <a16:creationId xmlns:a16="http://schemas.microsoft.com/office/drawing/2014/main" id="{DB0980A9-68FB-2F3C-F9FC-474523B442A6}"/>
              </a:ext>
            </a:extLst>
          </p:cNvPr>
          <p:cNvSpPr txBox="1"/>
          <p:nvPr/>
        </p:nvSpPr>
        <p:spPr>
          <a:xfrm>
            <a:off x="7790916" y="1890140"/>
            <a:ext cx="4159394" cy="1200329"/>
          </a:xfrm>
          <a:prstGeom prst="rect">
            <a:avLst/>
          </a:prstGeom>
          <a:noFill/>
        </p:spPr>
        <p:txBody>
          <a:bodyPr wrap="square">
            <a:spAutoFit/>
          </a:bodyPr>
          <a:lstStyle/>
          <a:p>
            <a:r>
              <a:rPr lang="en-US" sz="1800">
                <a:solidFill>
                  <a:srgbClr val="0B49CB"/>
                </a:solidFill>
              </a:rPr>
              <a:t>LIMIT 5 fetches only 5 records, and the LIKE keyword is used with the wild card ‘CCA%’ to retrieve string values beginning with ‘CCA’. </a:t>
            </a: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3D738E13-6906-4DBD-77D3-F6B6709919F9}"/>
              </a:ext>
            </a:extLst>
          </p:cNvPr>
          <p:cNvSpPr txBox="1">
            <a:spLocks/>
          </p:cNvSpPr>
          <p:nvPr/>
        </p:nvSpPr>
        <p:spPr>
          <a:xfrm>
            <a:off x="770010" y="1330961"/>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Display the total payload mass carried by boosters launched by NASA (CRS)</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9800A6A8-317D-2E25-91C3-DE0289900903}"/>
              </a:ext>
            </a:extLst>
          </p:cNvPr>
          <p:cNvPicPr>
            <a:picLocks noChangeAspect="1"/>
          </p:cNvPicPr>
          <p:nvPr/>
        </p:nvPicPr>
        <p:blipFill>
          <a:blip r:embed="rId3"/>
          <a:stretch>
            <a:fillRect/>
          </a:stretch>
        </p:blipFill>
        <p:spPr>
          <a:xfrm>
            <a:off x="842791" y="1781559"/>
            <a:ext cx="7011378" cy="1200318"/>
          </a:xfrm>
          <a:prstGeom prst="rect">
            <a:avLst/>
          </a:prstGeom>
        </p:spPr>
      </p:pic>
      <p:sp>
        <p:nvSpPr>
          <p:cNvPr id="8" name="Content Placeholder 4">
            <a:extLst>
              <a:ext uri="{FF2B5EF4-FFF2-40B4-BE49-F238E27FC236}">
                <a16:creationId xmlns:a16="http://schemas.microsoft.com/office/drawing/2014/main" id="{AAF48158-065D-3CB5-59CC-C9D494C03C73}"/>
              </a:ext>
            </a:extLst>
          </p:cNvPr>
          <p:cNvSpPr txBox="1">
            <a:spLocks/>
          </p:cNvSpPr>
          <p:nvPr/>
        </p:nvSpPr>
        <p:spPr>
          <a:xfrm>
            <a:off x="770011" y="4062303"/>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pic>
        <p:nvPicPr>
          <p:cNvPr id="10" name="Picture 9">
            <a:extLst>
              <a:ext uri="{FF2B5EF4-FFF2-40B4-BE49-F238E27FC236}">
                <a16:creationId xmlns:a16="http://schemas.microsoft.com/office/drawing/2014/main" id="{1DBA80F1-C448-DB70-FE9E-F9E413871F4E}"/>
              </a:ext>
            </a:extLst>
          </p:cNvPr>
          <p:cNvPicPr>
            <a:picLocks noChangeAspect="1"/>
          </p:cNvPicPr>
          <p:nvPr/>
        </p:nvPicPr>
        <p:blipFill>
          <a:blip r:embed="rId4"/>
          <a:stretch>
            <a:fillRect/>
          </a:stretch>
        </p:blipFill>
        <p:spPr>
          <a:xfrm>
            <a:off x="842791" y="4557673"/>
            <a:ext cx="1905266" cy="628738"/>
          </a:xfrm>
          <a:prstGeom prst="rect">
            <a:avLst/>
          </a:prstGeom>
        </p:spPr>
      </p:pic>
      <p:sp>
        <p:nvSpPr>
          <p:cNvPr id="11" name="TextBox 10">
            <a:extLst>
              <a:ext uri="{FF2B5EF4-FFF2-40B4-BE49-F238E27FC236}">
                <a16:creationId xmlns:a16="http://schemas.microsoft.com/office/drawing/2014/main" id="{98E560DD-1D2B-F849-F8DE-BF51BB5EA86C}"/>
              </a:ext>
            </a:extLst>
          </p:cNvPr>
          <p:cNvSpPr txBox="1"/>
          <p:nvPr/>
        </p:nvSpPr>
        <p:spPr>
          <a:xfrm>
            <a:off x="770010" y="3015582"/>
            <a:ext cx="7928443" cy="923330"/>
          </a:xfrm>
          <a:prstGeom prst="rect">
            <a:avLst/>
          </a:prstGeom>
          <a:noFill/>
        </p:spPr>
        <p:txBody>
          <a:bodyPr wrap="square">
            <a:spAutoFit/>
          </a:bodyPr>
          <a:lstStyle/>
          <a:p>
            <a:r>
              <a:rPr lang="en-US" sz="1800">
                <a:solidFill>
                  <a:srgbClr val="0B49CB"/>
                </a:solidFill>
              </a:rPr>
              <a:t>The SUM keyword is used to calculate the total of the LAUNCH column, and the SUM keyword (and the associated condition) filters the results to only boosters from NASA (CRS).</a:t>
            </a: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B75707B9-0B5A-F84B-68B6-E22125D0FEEF}"/>
              </a:ext>
            </a:extLst>
          </p:cNvPr>
          <p:cNvSpPr txBox="1">
            <a:spLocks/>
          </p:cNvSpPr>
          <p:nvPr/>
        </p:nvSpPr>
        <p:spPr>
          <a:xfrm>
            <a:off x="770010" y="1330961"/>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Display average payload mass carried by booster version F9 v1.1</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0B37E06C-0244-2E01-33A4-CCF962679120}"/>
              </a:ext>
            </a:extLst>
          </p:cNvPr>
          <p:cNvPicPr>
            <a:picLocks noChangeAspect="1"/>
          </p:cNvPicPr>
          <p:nvPr/>
        </p:nvPicPr>
        <p:blipFill>
          <a:blip r:embed="rId3"/>
          <a:stretch>
            <a:fillRect/>
          </a:stretch>
        </p:blipFill>
        <p:spPr>
          <a:xfrm>
            <a:off x="770011" y="1826331"/>
            <a:ext cx="7030431" cy="1247949"/>
          </a:xfrm>
          <a:prstGeom prst="rect">
            <a:avLst/>
          </a:prstGeom>
        </p:spPr>
      </p:pic>
      <p:sp>
        <p:nvSpPr>
          <p:cNvPr id="8" name="Content Placeholder 4">
            <a:extLst>
              <a:ext uri="{FF2B5EF4-FFF2-40B4-BE49-F238E27FC236}">
                <a16:creationId xmlns:a16="http://schemas.microsoft.com/office/drawing/2014/main" id="{666DB199-9AF1-A53E-8F5B-CECB3A63FA68}"/>
              </a:ext>
            </a:extLst>
          </p:cNvPr>
          <p:cNvSpPr txBox="1">
            <a:spLocks/>
          </p:cNvSpPr>
          <p:nvPr/>
        </p:nvSpPr>
        <p:spPr>
          <a:xfrm>
            <a:off x="770011" y="4062303"/>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sp>
        <p:nvSpPr>
          <p:cNvPr id="9" name="TextBox 8">
            <a:extLst>
              <a:ext uri="{FF2B5EF4-FFF2-40B4-BE49-F238E27FC236}">
                <a16:creationId xmlns:a16="http://schemas.microsoft.com/office/drawing/2014/main" id="{74E280DD-50EA-FF75-015C-19D388AFA95D}"/>
              </a:ext>
            </a:extLst>
          </p:cNvPr>
          <p:cNvSpPr txBox="1"/>
          <p:nvPr/>
        </p:nvSpPr>
        <p:spPr>
          <a:xfrm>
            <a:off x="770010" y="3015582"/>
            <a:ext cx="7928443" cy="923330"/>
          </a:xfrm>
          <a:prstGeom prst="rect">
            <a:avLst/>
          </a:prstGeom>
          <a:noFill/>
        </p:spPr>
        <p:txBody>
          <a:bodyPr wrap="square">
            <a:spAutoFit/>
          </a:bodyPr>
          <a:lstStyle/>
          <a:p>
            <a:r>
              <a:rPr lang="en-US" sz="1800">
                <a:solidFill>
                  <a:srgbClr val="0B49CB"/>
                </a:solidFill>
              </a:rPr>
              <a:t>The AVG keyword is used to calculate the average of the PAYLOAD_MASS__KG_ column, and the WHERE keyword (and the associated condition) filters the results to only the F9 v1.1 booster version.</a:t>
            </a:r>
          </a:p>
        </p:txBody>
      </p:sp>
      <p:pic>
        <p:nvPicPr>
          <p:cNvPr id="11" name="Picture 10">
            <a:extLst>
              <a:ext uri="{FF2B5EF4-FFF2-40B4-BE49-F238E27FC236}">
                <a16:creationId xmlns:a16="http://schemas.microsoft.com/office/drawing/2014/main" id="{AF44EE03-E4EB-6F2E-FD31-D8A1273EC7E3}"/>
              </a:ext>
            </a:extLst>
          </p:cNvPr>
          <p:cNvPicPr>
            <a:picLocks noChangeAspect="1"/>
          </p:cNvPicPr>
          <p:nvPr/>
        </p:nvPicPr>
        <p:blipFill>
          <a:blip r:embed="rId4"/>
          <a:stretch>
            <a:fillRect/>
          </a:stretch>
        </p:blipFill>
        <p:spPr>
          <a:xfrm>
            <a:off x="770011" y="4496092"/>
            <a:ext cx="2143424" cy="60968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844110ED-E907-C3E1-241B-257A29A3C331}"/>
              </a:ext>
            </a:extLst>
          </p:cNvPr>
          <p:cNvSpPr txBox="1">
            <a:spLocks/>
          </p:cNvSpPr>
          <p:nvPr/>
        </p:nvSpPr>
        <p:spPr>
          <a:xfrm>
            <a:off x="770010" y="1330961"/>
            <a:ext cx="9745589" cy="49537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List the date when the first succesful landing outcome in ground pad was acheived.</a:t>
            </a: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56B08D78-67D6-A402-8893-C0B769BFDB33}"/>
              </a:ext>
            </a:extLst>
          </p:cNvPr>
          <p:cNvSpPr txBox="1">
            <a:spLocks/>
          </p:cNvSpPr>
          <p:nvPr/>
        </p:nvSpPr>
        <p:spPr>
          <a:xfrm>
            <a:off x="770011" y="4062303"/>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576208F8-85B2-78A4-807B-EA46C82B24E9}"/>
              </a:ext>
            </a:extLst>
          </p:cNvPr>
          <p:cNvSpPr txBox="1"/>
          <p:nvPr/>
        </p:nvSpPr>
        <p:spPr>
          <a:xfrm>
            <a:off x="770010" y="3015582"/>
            <a:ext cx="7928443" cy="923330"/>
          </a:xfrm>
          <a:prstGeom prst="rect">
            <a:avLst/>
          </a:prstGeom>
          <a:noFill/>
        </p:spPr>
        <p:txBody>
          <a:bodyPr wrap="square">
            <a:spAutoFit/>
          </a:bodyPr>
          <a:lstStyle/>
          <a:p>
            <a:r>
              <a:rPr lang="en-US" sz="1800">
                <a:solidFill>
                  <a:srgbClr val="0B49CB"/>
                </a:solidFill>
              </a:rPr>
              <a:t>The MIN keyword is used to calculate the minimum of the DATE column, i.e. the first date, and the WHERE keyword (and the associated condition) filters the results to only the successful ground pad landings.</a:t>
            </a:r>
          </a:p>
        </p:txBody>
      </p:sp>
      <p:pic>
        <p:nvPicPr>
          <p:cNvPr id="9" name="Picture 8">
            <a:extLst>
              <a:ext uri="{FF2B5EF4-FFF2-40B4-BE49-F238E27FC236}">
                <a16:creationId xmlns:a16="http://schemas.microsoft.com/office/drawing/2014/main" id="{D7198E77-D060-6C5A-1BA3-DD429BB6AEC5}"/>
              </a:ext>
            </a:extLst>
          </p:cNvPr>
          <p:cNvPicPr>
            <a:picLocks noChangeAspect="1"/>
          </p:cNvPicPr>
          <p:nvPr/>
        </p:nvPicPr>
        <p:blipFill>
          <a:blip r:embed="rId3"/>
          <a:stretch>
            <a:fillRect/>
          </a:stretch>
        </p:blipFill>
        <p:spPr>
          <a:xfrm>
            <a:off x="770011" y="1716006"/>
            <a:ext cx="7059010" cy="1181265"/>
          </a:xfrm>
          <a:prstGeom prst="rect">
            <a:avLst/>
          </a:prstGeom>
        </p:spPr>
      </p:pic>
      <p:pic>
        <p:nvPicPr>
          <p:cNvPr id="11" name="Picture 10">
            <a:extLst>
              <a:ext uri="{FF2B5EF4-FFF2-40B4-BE49-F238E27FC236}">
                <a16:creationId xmlns:a16="http://schemas.microsoft.com/office/drawing/2014/main" id="{D5083BD3-BA14-545B-7B62-A331018F6ADB}"/>
              </a:ext>
            </a:extLst>
          </p:cNvPr>
          <p:cNvPicPr>
            <a:picLocks noChangeAspect="1"/>
          </p:cNvPicPr>
          <p:nvPr/>
        </p:nvPicPr>
        <p:blipFill>
          <a:blip r:embed="rId4"/>
          <a:stretch>
            <a:fillRect/>
          </a:stretch>
        </p:blipFill>
        <p:spPr>
          <a:xfrm>
            <a:off x="770011" y="4557673"/>
            <a:ext cx="3115110" cy="69542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0FAF1193-6A0C-B522-E4F1-749669517AFA}"/>
              </a:ext>
            </a:extLst>
          </p:cNvPr>
          <p:cNvSpPr txBox="1">
            <a:spLocks/>
          </p:cNvSpPr>
          <p:nvPr/>
        </p:nvSpPr>
        <p:spPr>
          <a:xfrm>
            <a:off x="770010" y="1330960"/>
            <a:ext cx="10599030" cy="9233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endParaRPr lang="en-US" sz="1800" dirty="0">
              <a:solidFill>
                <a:schemeClr val="accent3">
                  <a:lumMod val="25000"/>
                </a:schemeClr>
              </a:solidFill>
              <a:latin typeface="Abadi" panose="020B0604020104020204" pitchFamily="34" charset="0"/>
            </a:endParaRPr>
          </a:p>
        </p:txBody>
      </p:sp>
      <p:sp>
        <p:nvSpPr>
          <p:cNvPr id="3" name="Content Placeholder 4">
            <a:extLst>
              <a:ext uri="{FF2B5EF4-FFF2-40B4-BE49-F238E27FC236}">
                <a16:creationId xmlns:a16="http://schemas.microsoft.com/office/drawing/2014/main" id="{A0A3EFDC-AD3B-08DA-51F8-88FCFCF7B141}"/>
              </a:ext>
            </a:extLst>
          </p:cNvPr>
          <p:cNvSpPr txBox="1">
            <a:spLocks/>
          </p:cNvSpPr>
          <p:nvPr/>
        </p:nvSpPr>
        <p:spPr>
          <a:xfrm>
            <a:off x="770010" y="4603712"/>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sp>
        <p:nvSpPr>
          <p:cNvPr id="6" name="TextBox 5">
            <a:extLst>
              <a:ext uri="{FF2B5EF4-FFF2-40B4-BE49-F238E27FC236}">
                <a16:creationId xmlns:a16="http://schemas.microsoft.com/office/drawing/2014/main" id="{764844A4-CC55-0337-885B-8010B83F368D}"/>
              </a:ext>
            </a:extLst>
          </p:cNvPr>
          <p:cNvSpPr txBox="1"/>
          <p:nvPr/>
        </p:nvSpPr>
        <p:spPr>
          <a:xfrm>
            <a:off x="770010" y="3429000"/>
            <a:ext cx="7928443" cy="923330"/>
          </a:xfrm>
          <a:prstGeom prst="rect">
            <a:avLst/>
          </a:prstGeom>
          <a:noFill/>
        </p:spPr>
        <p:txBody>
          <a:bodyPr wrap="square">
            <a:spAutoFit/>
          </a:bodyPr>
          <a:lstStyle/>
          <a:p>
            <a:r>
              <a:rPr lang="en-US" sz="1800">
                <a:solidFill>
                  <a:srgbClr val="0B49CB"/>
                </a:solidFill>
              </a:rPr>
              <a:t>The WHERE keyword is used to filter the results to include only those that satisfy both conditions in the brackets (as the AND keyword is also used). The BETWEEN keyword allows for 4000 &lt; x &lt; 6000 values to be selected.</a:t>
            </a:r>
          </a:p>
        </p:txBody>
      </p:sp>
      <p:pic>
        <p:nvPicPr>
          <p:cNvPr id="9" name="Picture 8">
            <a:extLst>
              <a:ext uri="{FF2B5EF4-FFF2-40B4-BE49-F238E27FC236}">
                <a16:creationId xmlns:a16="http://schemas.microsoft.com/office/drawing/2014/main" id="{2A71CA56-C582-0FB8-024E-4A3B30A747FE}"/>
              </a:ext>
            </a:extLst>
          </p:cNvPr>
          <p:cNvPicPr>
            <a:picLocks noChangeAspect="1"/>
          </p:cNvPicPr>
          <p:nvPr/>
        </p:nvPicPr>
        <p:blipFill>
          <a:blip r:embed="rId3"/>
          <a:stretch>
            <a:fillRect/>
          </a:stretch>
        </p:blipFill>
        <p:spPr>
          <a:xfrm>
            <a:off x="770011" y="1990524"/>
            <a:ext cx="7059010" cy="1438476"/>
          </a:xfrm>
          <a:prstGeom prst="rect">
            <a:avLst/>
          </a:prstGeom>
        </p:spPr>
      </p:pic>
      <p:pic>
        <p:nvPicPr>
          <p:cNvPr id="11" name="Picture 10">
            <a:extLst>
              <a:ext uri="{FF2B5EF4-FFF2-40B4-BE49-F238E27FC236}">
                <a16:creationId xmlns:a16="http://schemas.microsoft.com/office/drawing/2014/main" id="{3A935395-F935-7BA9-73FF-C9F39306439A}"/>
              </a:ext>
            </a:extLst>
          </p:cNvPr>
          <p:cNvPicPr>
            <a:picLocks noChangeAspect="1"/>
          </p:cNvPicPr>
          <p:nvPr/>
        </p:nvPicPr>
        <p:blipFill>
          <a:blip r:embed="rId4"/>
          <a:stretch>
            <a:fillRect/>
          </a:stretch>
        </p:blipFill>
        <p:spPr>
          <a:xfrm>
            <a:off x="770011" y="5056641"/>
            <a:ext cx="1237988" cy="164511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3EBF9A8C-0E48-8A1D-035B-C21F04FD6D74}"/>
              </a:ext>
            </a:extLst>
          </p:cNvPr>
          <p:cNvSpPr txBox="1">
            <a:spLocks/>
          </p:cNvSpPr>
          <p:nvPr/>
        </p:nvSpPr>
        <p:spPr>
          <a:xfrm>
            <a:off x="770010" y="1330961"/>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List the total number of successful and failure mission outcomes</a:t>
            </a: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8415ADE5-167A-F96D-0246-0D4B23953C2D}"/>
              </a:ext>
            </a:extLst>
          </p:cNvPr>
          <p:cNvSpPr txBox="1">
            <a:spLocks/>
          </p:cNvSpPr>
          <p:nvPr/>
        </p:nvSpPr>
        <p:spPr>
          <a:xfrm>
            <a:off x="770011" y="4062303"/>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869DC347-5CE4-E12F-BD1C-F5EFC2F7F774}"/>
              </a:ext>
            </a:extLst>
          </p:cNvPr>
          <p:cNvSpPr txBox="1"/>
          <p:nvPr/>
        </p:nvSpPr>
        <p:spPr>
          <a:xfrm>
            <a:off x="770010" y="3015582"/>
            <a:ext cx="7928443" cy="923330"/>
          </a:xfrm>
          <a:prstGeom prst="rect">
            <a:avLst/>
          </a:prstGeom>
          <a:noFill/>
        </p:spPr>
        <p:txBody>
          <a:bodyPr wrap="square">
            <a:spAutoFit/>
          </a:bodyPr>
          <a:lstStyle/>
          <a:p>
            <a:r>
              <a:rPr lang="en-US" sz="1800">
                <a:solidFill>
                  <a:srgbClr val="0B49CB"/>
                </a:solidFill>
              </a:rPr>
              <a:t>The COUNT keyword is used to calculate the total number of mission outcomes, and the GROUPBY keyword is also used to group these results by the type of mission outcome.</a:t>
            </a:r>
          </a:p>
        </p:txBody>
      </p:sp>
      <p:pic>
        <p:nvPicPr>
          <p:cNvPr id="11" name="Picture 10">
            <a:extLst>
              <a:ext uri="{FF2B5EF4-FFF2-40B4-BE49-F238E27FC236}">
                <a16:creationId xmlns:a16="http://schemas.microsoft.com/office/drawing/2014/main" id="{23ACD8F2-2C6C-2990-4656-65CB3D7C4948}"/>
              </a:ext>
            </a:extLst>
          </p:cNvPr>
          <p:cNvPicPr>
            <a:picLocks noChangeAspect="1"/>
          </p:cNvPicPr>
          <p:nvPr/>
        </p:nvPicPr>
        <p:blipFill>
          <a:blip r:embed="rId3"/>
          <a:stretch>
            <a:fillRect/>
          </a:stretch>
        </p:blipFill>
        <p:spPr>
          <a:xfrm>
            <a:off x="770011" y="1786686"/>
            <a:ext cx="7020905" cy="1228896"/>
          </a:xfrm>
          <a:prstGeom prst="rect">
            <a:avLst/>
          </a:prstGeom>
        </p:spPr>
      </p:pic>
      <p:pic>
        <p:nvPicPr>
          <p:cNvPr id="13" name="Picture 12">
            <a:extLst>
              <a:ext uri="{FF2B5EF4-FFF2-40B4-BE49-F238E27FC236}">
                <a16:creationId xmlns:a16="http://schemas.microsoft.com/office/drawing/2014/main" id="{A8D1E68A-97A3-6EA6-8AD7-AE12EB1AF61B}"/>
              </a:ext>
            </a:extLst>
          </p:cNvPr>
          <p:cNvPicPr>
            <a:picLocks noChangeAspect="1"/>
          </p:cNvPicPr>
          <p:nvPr/>
        </p:nvPicPr>
        <p:blipFill>
          <a:blip r:embed="rId4"/>
          <a:stretch>
            <a:fillRect/>
          </a:stretch>
        </p:blipFill>
        <p:spPr>
          <a:xfrm>
            <a:off x="770011" y="4521945"/>
            <a:ext cx="5344271" cy="190526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8BD087CE-10F0-4669-2744-1CA08BF397CF}"/>
              </a:ext>
            </a:extLst>
          </p:cNvPr>
          <p:cNvSpPr txBox="1">
            <a:spLocks/>
          </p:cNvSpPr>
          <p:nvPr/>
        </p:nvSpPr>
        <p:spPr>
          <a:xfrm>
            <a:off x="770010" y="1330961"/>
            <a:ext cx="7059011" cy="49537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List the names of the booster_versions which have carried the maximum payload mass.</a:t>
            </a: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0C42648E-D37D-98E1-39BE-0470A902E666}"/>
              </a:ext>
            </a:extLst>
          </p:cNvPr>
          <p:cNvSpPr txBox="1">
            <a:spLocks/>
          </p:cNvSpPr>
          <p:nvPr/>
        </p:nvSpPr>
        <p:spPr>
          <a:xfrm>
            <a:off x="8835925" y="1283022"/>
            <a:ext cx="9005035"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634FD6D3-F4C2-641D-EA6B-F6E651AAB550}"/>
              </a:ext>
            </a:extLst>
          </p:cNvPr>
          <p:cNvSpPr txBox="1"/>
          <p:nvPr/>
        </p:nvSpPr>
        <p:spPr>
          <a:xfrm>
            <a:off x="713911" y="2967335"/>
            <a:ext cx="7115110" cy="1200329"/>
          </a:xfrm>
          <a:prstGeom prst="rect">
            <a:avLst/>
          </a:prstGeom>
          <a:noFill/>
        </p:spPr>
        <p:txBody>
          <a:bodyPr wrap="square">
            <a:spAutoFit/>
          </a:bodyPr>
          <a:lstStyle/>
          <a:p>
            <a:r>
              <a:rPr lang="en-US" sz="1800">
                <a:solidFill>
                  <a:srgbClr val="0B49CB"/>
                </a:solidFill>
              </a:rPr>
              <a:t>A subquery is used here. The SELECT statement within the brackets finds the maximum payload, and this value is used in the WHERE condition. The DISTINCT keyword is then used to retrieve only distinct /unique booster versions. </a:t>
            </a:r>
          </a:p>
        </p:txBody>
      </p:sp>
      <p:pic>
        <p:nvPicPr>
          <p:cNvPr id="9" name="Picture 8">
            <a:extLst>
              <a:ext uri="{FF2B5EF4-FFF2-40B4-BE49-F238E27FC236}">
                <a16:creationId xmlns:a16="http://schemas.microsoft.com/office/drawing/2014/main" id="{5C60B1CE-C9EC-0B06-F985-AC9B58C3C69A}"/>
              </a:ext>
            </a:extLst>
          </p:cNvPr>
          <p:cNvPicPr>
            <a:picLocks noChangeAspect="1"/>
          </p:cNvPicPr>
          <p:nvPr/>
        </p:nvPicPr>
        <p:blipFill>
          <a:blip r:embed="rId3"/>
          <a:stretch>
            <a:fillRect/>
          </a:stretch>
        </p:blipFill>
        <p:spPr>
          <a:xfrm>
            <a:off x="770010" y="1826331"/>
            <a:ext cx="7059010" cy="1171739"/>
          </a:xfrm>
          <a:prstGeom prst="rect">
            <a:avLst/>
          </a:prstGeom>
        </p:spPr>
      </p:pic>
      <p:pic>
        <p:nvPicPr>
          <p:cNvPr id="11" name="Picture 10">
            <a:extLst>
              <a:ext uri="{FF2B5EF4-FFF2-40B4-BE49-F238E27FC236}">
                <a16:creationId xmlns:a16="http://schemas.microsoft.com/office/drawing/2014/main" id="{BA9F6743-E893-B287-CDF7-3C7E1AE05CFF}"/>
              </a:ext>
            </a:extLst>
          </p:cNvPr>
          <p:cNvPicPr>
            <a:picLocks noChangeAspect="1"/>
          </p:cNvPicPr>
          <p:nvPr/>
        </p:nvPicPr>
        <p:blipFill>
          <a:blip r:embed="rId4"/>
          <a:stretch>
            <a:fillRect/>
          </a:stretch>
        </p:blipFill>
        <p:spPr>
          <a:xfrm>
            <a:off x="8835925" y="1778392"/>
            <a:ext cx="1428949" cy="470600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02080"/>
            <a:ext cx="11119513" cy="477247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0B49CB"/>
                </a:solidFill>
                <a:latin typeface="Abadi" panose="020B0604020104020204" pitchFamily="34" charset="0"/>
              </a:rPr>
              <a:t>Summary </a:t>
            </a:r>
            <a:r>
              <a:rPr lang="en-US" sz="2400" b="1">
                <a:solidFill>
                  <a:srgbClr val="0B49CB"/>
                </a:solidFill>
                <a:latin typeface="Abadi" panose="020B0604020104020204" pitchFamily="34" charset="0"/>
              </a:rPr>
              <a:t>of methodologies</a:t>
            </a:r>
          </a:p>
          <a:p>
            <a:pPr>
              <a:lnSpc>
                <a:spcPct val="100000"/>
              </a:lnSpc>
              <a:spcBef>
                <a:spcPts val="1400"/>
              </a:spcBef>
            </a:pPr>
            <a:r>
              <a:rPr lang="en-US" sz="1900">
                <a:solidFill>
                  <a:srgbClr val="0B49CB"/>
                </a:solidFill>
                <a:latin typeface="Abadi" panose="020B0604020104020204" pitchFamily="34" charset="0"/>
              </a:rPr>
              <a:t>Data Collection</a:t>
            </a:r>
          </a:p>
          <a:p>
            <a:pPr>
              <a:lnSpc>
                <a:spcPct val="100000"/>
              </a:lnSpc>
              <a:spcBef>
                <a:spcPts val="1400"/>
              </a:spcBef>
            </a:pPr>
            <a:r>
              <a:rPr lang="en-US" sz="1900">
                <a:solidFill>
                  <a:srgbClr val="0B49CB"/>
                </a:solidFill>
                <a:latin typeface="Abadi" panose="020B0604020104020204" pitchFamily="34" charset="0"/>
              </a:rPr>
              <a:t>Data Wrangling</a:t>
            </a:r>
          </a:p>
          <a:p>
            <a:pPr>
              <a:lnSpc>
                <a:spcPct val="100000"/>
              </a:lnSpc>
              <a:spcBef>
                <a:spcPts val="1400"/>
              </a:spcBef>
            </a:pPr>
            <a:r>
              <a:rPr lang="en-US" sz="1900">
                <a:solidFill>
                  <a:srgbClr val="0B49CB"/>
                </a:solidFill>
                <a:latin typeface="Abadi" panose="020B0604020104020204" pitchFamily="34" charset="0"/>
              </a:rPr>
              <a:t>Exploratory Data Analysis</a:t>
            </a:r>
          </a:p>
          <a:p>
            <a:pPr>
              <a:lnSpc>
                <a:spcPct val="100000"/>
              </a:lnSpc>
              <a:spcBef>
                <a:spcPts val="1400"/>
              </a:spcBef>
            </a:pPr>
            <a:r>
              <a:rPr lang="en-US" sz="1900">
                <a:solidFill>
                  <a:srgbClr val="0B49CB"/>
                </a:solidFill>
                <a:latin typeface="Abadi" panose="020B0604020104020204" pitchFamily="34" charset="0"/>
              </a:rPr>
              <a:t>Interactive Visual Analytics</a:t>
            </a:r>
          </a:p>
          <a:p>
            <a:pPr>
              <a:lnSpc>
                <a:spcPct val="100000"/>
              </a:lnSpc>
              <a:spcBef>
                <a:spcPts val="1400"/>
              </a:spcBef>
            </a:pPr>
            <a:r>
              <a:rPr lang="en-US" sz="1900">
                <a:solidFill>
                  <a:srgbClr val="0B49CB"/>
                </a:solidFill>
                <a:latin typeface="Abadi" panose="020B0604020104020204" pitchFamily="34" charset="0"/>
              </a:rPr>
              <a:t>Predictive Analysis (Classification)</a:t>
            </a:r>
            <a:endParaRPr lang="en-US" sz="1900" dirty="0">
              <a:solidFill>
                <a:srgbClr val="0B49CB"/>
              </a:solidFill>
              <a:latin typeface="Abadi" panose="020B0604020104020204" pitchFamily="34" charset="0"/>
            </a:endParaRPr>
          </a:p>
          <a:p>
            <a:pPr marL="0" indent="0">
              <a:lnSpc>
                <a:spcPct val="100000"/>
              </a:lnSpc>
              <a:spcBef>
                <a:spcPts val="1400"/>
              </a:spcBef>
              <a:buNone/>
            </a:pPr>
            <a:r>
              <a:rPr lang="en-US" sz="2400" b="1" dirty="0">
                <a:solidFill>
                  <a:srgbClr val="0B49CB"/>
                </a:solidFill>
                <a:latin typeface="Abadi" panose="020B0604020104020204" pitchFamily="34" charset="0"/>
              </a:rPr>
              <a:t>Summary of </a:t>
            </a:r>
            <a:r>
              <a:rPr lang="en-US" sz="2400" b="1">
                <a:solidFill>
                  <a:srgbClr val="0B49CB"/>
                </a:solidFill>
                <a:latin typeface="Abadi" panose="020B0604020104020204" pitchFamily="34" charset="0"/>
              </a:rPr>
              <a:t>all results</a:t>
            </a:r>
          </a:p>
          <a:p>
            <a:pPr marL="457200" indent="-457200">
              <a:lnSpc>
                <a:spcPct val="100000"/>
              </a:lnSpc>
              <a:spcBef>
                <a:spcPts val="1400"/>
              </a:spcBef>
              <a:buAutoNum type="arabicPeriod"/>
            </a:pPr>
            <a:r>
              <a:rPr lang="en-US" sz="1800">
                <a:solidFill>
                  <a:srgbClr val="0B49CB"/>
                </a:solidFill>
                <a:latin typeface="Abadi" panose="020B0604020104020204" pitchFamily="34" charset="0"/>
              </a:rPr>
              <a:t>Exploratory Data Analysis (EDA</a:t>
            </a:r>
          </a:p>
          <a:p>
            <a:pPr marL="457200" indent="-457200">
              <a:lnSpc>
                <a:spcPct val="100000"/>
              </a:lnSpc>
              <a:spcBef>
                <a:spcPts val="1400"/>
              </a:spcBef>
              <a:buAutoNum type="arabicPeriod"/>
            </a:pPr>
            <a:r>
              <a:rPr lang="en-US" sz="1800">
                <a:solidFill>
                  <a:srgbClr val="0B49CB"/>
                </a:solidFill>
                <a:latin typeface="Abadi" panose="020B0604020104020204" pitchFamily="34" charset="0"/>
              </a:rPr>
              <a:t>Geospatial Analytics</a:t>
            </a:r>
          </a:p>
          <a:p>
            <a:pPr marL="457200" indent="-457200">
              <a:lnSpc>
                <a:spcPct val="100000"/>
              </a:lnSpc>
              <a:spcBef>
                <a:spcPts val="1400"/>
              </a:spcBef>
              <a:buAutoNum type="arabicPeriod"/>
            </a:pPr>
            <a:r>
              <a:rPr lang="en-US" sz="1800">
                <a:solidFill>
                  <a:srgbClr val="0B49CB"/>
                </a:solidFill>
                <a:latin typeface="Abadi" panose="020B0604020104020204" pitchFamily="34" charset="0"/>
              </a:rPr>
              <a:t>Interactive Dashboard</a:t>
            </a:r>
          </a:p>
          <a:p>
            <a:pPr marL="457200" indent="-457200">
              <a:lnSpc>
                <a:spcPct val="100000"/>
              </a:lnSpc>
              <a:spcBef>
                <a:spcPts val="1400"/>
              </a:spcBef>
              <a:buAutoNum type="arabicPeriod"/>
            </a:pPr>
            <a:r>
              <a:rPr lang="en-US" sz="1800">
                <a:solidFill>
                  <a:srgbClr val="0B49CB"/>
                </a:solidFill>
                <a:latin typeface="Abadi" panose="020B0604020104020204" pitchFamily="34" charset="0"/>
              </a:rPr>
              <a:t>Predictive Analysis of Classification Models</a:t>
            </a:r>
            <a:endParaRPr lang="en-US" sz="1800" dirty="0">
              <a:solidFill>
                <a:srgbClr val="0B49CB"/>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pic>
        <p:nvPicPr>
          <p:cNvPr id="1026" name="Picture 2">
            <a:extLst>
              <a:ext uri="{FF2B5EF4-FFF2-40B4-BE49-F238E27FC236}">
                <a16:creationId xmlns:a16="http://schemas.microsoft.com/office/drawing/2014/main" id="{C183FEE5-A940-3605-0A50-F6E77952E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8173" y="1400035"/>
            <a:ext cx="3361351" cy="17060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74DDA4-8D39-E15B-892C-C5C0A5CE6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502" y="1402080"/>
            <a:ext cx="2239205" cy="17060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3BC77BC-42D9-4DA8-2BDD-3EB7C0F0E081}"/>
              </a:ext>
            </a:extLst>
          </p:cNvPr>
          <p:cNvPicPr>
            <a:picLocks noChangeAspect="1"/>
          </p:cNvPicPr>
          <p:nvPr/>
        </p:nvPicPr>
        <p:blipFill>
          <a:blip r:embed="rId5"/>
          <a:stretch>
            <a:fillRect/>
          </a:stretch>
        </p:blipFill>
        <p:spPr>
          <a:xfrm>
            <a:off x="5567502" y="3308717"/>
            <a:ext cx="4551126" cy="1706061"/>
          </a:xfrm>
          <a:prstGeom prst="rect">
            <a:avLst/>
          </a:prstGeom>
          <a:ln>
            <a:solidFill>
              <a:schemeClr val="tx1"/>
            </a:solidFill>
          </a:ln>
        </p:spPr>
      </p:pic>
      <p:pic>
        <p:nvPicPr>
          <p:cNvPr id="1030" name="Picture 6">
            <a:extLst>
              <a:ext uri="{FF2B5EF4-FFF2-40B4-BE49-F238E27FC236}">
                <a16:creationId xmlns:a16="http://schemas.microsoft.com/office/drawing/2014/main" id="{024242FA-7869-542A-9C03-13433737EA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7502" y="5166264"/>
            <a:ext cx="1818818" cy="15545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9882F3-A363-3164-031A-EA377F2A91A9}"/>
              </a:ext>
            </a:extLst>
          </p:cNvPr>
          <p:cNvSpPr txBox="1"/>
          <p:nvPr/>
        </p:nvSpPr>
        <p:spPr>
          <a:xfrm>
            <a:off x="5097141" y="1402079"/>
            <a:ext cx="350011" cy="369332"/>
          </a:xfrm>
          <a:prstGeom prst="rect">
            <a:avLst/>
          </a:prstGeom>
          <a:solidFill>
            <a:schemeClr val="bg1"/>
          </a:solidFill>
          <a:ln>
            <a:solidFill>
              <a:schemeClr val="tx1"/>
            </a:solidFill>
          </a:ln>
        </p:spPr>
        <p:txBody>
          <a:bodyPr wrap="square" rtlCol="0">
            <a:spAutoFit/>
          </a:bodyPr>
          <a:lstStyle/>
          <a:p>
            <a:r>
              <a:rPr lang="en-US">
                <a:solidFill>
                  <a:srgbClr val="0B49CB"/>
                </a:solidFill>
              </a:rPr>
              <a:t>1</a:t>
            </a:r>
            <a:endParaRPr lang="en-MY">
              <a:solidFill>
                <a:srgbClr val="0B49CB"/>
              </a:solidFill>
            </a:endParaRPr>
          </a:p>
        </p:txBody>
      </p:sp>
      <p:sp>
        <p:nvSpPr>
          <p:cNvPr id="6" name="TextBox 5">
            <a:extLst>
              <a:ext uri="{FF2B5EF4-FFF2-40B4-BE49-F238E27FC236}">
                <a16:creationId xmlns:a16="http://schemas.microsoft.com/office/drawing/2014/main" id="{A099A0B7-4E21-9CE0-C5FF-725DB2F17948}"/>
              </a:ext>
            </a:extLst>
          </p:cNvPr>
          <p:cNvSpPr txBox="1"/>
          <p:nvPr/>
        </p:nvSpPr>
        <p:spPr>
          <a:xfrm>
            <a:off x="8047406" y="1400035"/>
            <a:ext cx="350011" cy="369332"/>
          </a:xfrm>
          <a:prstGeom prst="rect">
            <a:avLst/>
          </a:prstGeom>
          <a:solidFill>
            <a:schemeClr val="bg1"/>
          </a:solidFill>
          <a:ln>
            <a:solidFill>
              <a:schemeClr val="tx1"/>
            </a:solidFill>
          </a:ln>
        </p:spPr>
        <p:txBody>
          <a:bodyPr wrap="square" rtlCol="0">
            <a:spAutoFit/>
          </a:bodyPr>
          <a:lstStyle/>
          <a:p>
            <a:r>
              <a:rPr lang="en-US">
                <a:solidFill>
                  <a:srgbClr val="0B49CB"/>
                </a:solidFill>
              </a:rPr>
              <a:t>2</a:t>
            </a:r>
            <a:endParaRPr lang="en-MY">
              <a:solidFill>
                <a:srgbClr val="0B49CB"/>
              </a:solidFill>
            </a:endParaRPr>
          </a:p>
        </p:txBody>
      </p:sp>
      <p:sp>
        <p:nvSpPr>
          <p:cNvPr id="7" name="TextBox 6">
            <a:extLst>
              <a:ext uri="{FF2B5EF4-FFF2-40B4-BE49-F238E27FC236}">
                <a16:creationId xmlns:a16="http://schemas.microsoft.com/office/drawing/2014/main" id="{A7816929-6DCD-759A-0464-661A9C45E7A0}"/>
              </a:ext>
            </a:extLst>
          </p:cNvPr>
          <p:cNvSpPr txBox="1"/>
          <p:nvPr/>
        </p:nvSpPr>
        <p:spPr>
          <a:xfrm>
            <a:off x="5097140" y="3308717"/>
            <a:ext cx="350011" cy="369332"/>
          </a:xfrm>
          <a:prstGeom prst="rect">
            <a:avLst/>
          </a:prstGeom>
          <a:solidFill>
            <a:schemeClr val="bg1"/>
          </a:solidFill>
          <a:ln>
            <a:solidFill>
              <a:schemeClr val="tx1"/>
            </a:solidFill>
          </a:ln>
        </p:spPr>
        <p:txBody>
          <a:bodyPr wrap="square" rtlCol="0">
            <a:spAutoFit/>
          </a:bodyPr>
          <a:lstStyle/>
          <a:p>
            <a:r>
              <a:rPr lang="en-US">
                <a:solidFill>
                  <a:srgbClr val="0B49CB"/>
                </a:solidFill>
              </a:rPr>
              <a:t>3</a:t>
            </a:r>
            <a:endParaRPr lang="en-MY">
              <a:solidFill>
                <a:srgbClr val="0B49CB"/>
              </a:solidFill>
            </a:endParaRPr>
          </a:p>
        </p:txBody>
      </p:sp>
      <p:sp>
        <p:nvSpPr>
          <p:cNvPr id="8" name="TextBox 7">
            <a:extLst>
              <a:ext uri="{FF2B5EF4-FFF2-40B4-BE49-F238E27FC236}">
                <a16:creationId xmlns:a16="http://schemas.microsoft.com/office/drawing/2014/main" id="{9B14629B-E5E9-4667-BF16-4B721015FBAC}"/>
              </a:ext>
            </a:extLst>
          </p:cNvPr>
          <p:cNvSpPr txBox="1"/>
          <p:nvPr/>
        </p:nvSpPr>
        <p:spPr>
          <a:xfrm>
            <a:off x="5097139" y="5139829"/>
            <a:ext cx="350011" cy="369332"/>
          </a:xfrm>
          <a:prstGeom prst="rect">
            <a:avLst/>
          </a:prstGeom>
          <a:solidFill>
            <a:schemeClr val="bg1"/>
          </a:solidFill>
          <a:ln>
            <a:solidFill>
              <a:schemeClr val="tx1"/>
            </a:solidFill>
          </a:ln>
        </p:spPr>
        <p:txBody>
          <a:bodyPr wrap="square" rtlCol="0">
            <a:spAutoFit/>
          </a:bodyPr>
          <a:lstStyle/>
          <a:p>
            <a:r>
              <a:rPr lang="en-US">
                <a:solidFill>
                  <a:srgbClr val="0B49CB"/>
                </a:solidFill>
              </a:rPr>
              <a:t>4</a:t>
            </a:r>
            <a:endParaRPr lang="en-MY">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ED5967C5-54FD-81FC-13BC-62D77DA2A9FF}"/>
              </a:ext>
            </a:extLst>
          </p:cNvPr>
          <p:cNvSpPr txBox="1">
            <a:spLocks/>
          </p:cNvSpPr>
          <p:nvPr/>
        </p:nvSpPr>
        <p:spPr>
          <a:xfrm>
            <a:off x="770010" y="1330960"/>
            <a:ext cx="10687962" cy="721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a:solidFill>
                  <a:schemeClr val="accent3">
                    <a:lumMod val="25000"/>
                  </a:schemeClr>
                </a:solidFill>
                <a:latin typeface="Abadi" panose="020B0604020104020204" pitchFamily="34" charset="0"/>
              </a:rPr>
              <a:t>List the records which will display the month names, failure landing_outcomes in drone ship, booster versions, launch_site for the months in year 2015.</a:t>
            </a:r>
            <a:endParaRPr lang="en-US" sz="18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F78F021C-D123-DB02-63CA-0BA1B8F22D57}"/>
              </a:ext>
            </a:extLst>
          </p:cNvPr>
          <p:cNvSpPr txBox="1">
            <a:spLocks/>
          </p:cNvSpPr>
          <p:nvPr/>
        </p:nvSpPr>
        <p:spPr>
          <a:xfrm>
            <a:off x="770010" y="4016558"/>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04F4F92B-17B9-9B7B-C6BF-0F6A80304F9C}"/>
              </a:ext>
            </a:extLst>
          </p:cNvPr>
          <p:cNvSpPr txBox="1"/>
          <p:nvPr/>
        </p:nvSpPr>
        <p:spPr>
          <a:xfrm>
            <a:off x="770010" y="3225977"/>
            <a:ext cx="7928443" cy="646331"/>
          </a:xfrm>
          <a:prstGeom prst="rect">
            <a:avLst/>
          </a:prstGeom>
          <a:noFill/>
        </p:spPr>
        <p:txBody>
          <a:bodyPr wrap="square">
            <a:spAutoFit/>
          </a:bodyPr>
          <a:lstStyle/>
          <a:p>
            <a:r>
              <a:rPr lang="en-US" sz="1800">
                <a:solidFill>
                  <a:srgbClr val="0B49CB"/>
                </a:solidFill>
              </a:rPr>
              <a:t>The WHERE keyword is used to filter the results for only failed landing outcomes, AND only for the year of 2015. </a:t>
            </a:r>
          </a:p>
        </p:txBody>
      </p:sp>
      <p:pic>
        <p:nvPicPr>
          <p:cNvPr id="9" name="Picture 8">
            <a:extLst>
              <a:ext uri="{FF2B5EF4-FFF2-40B4-BE49-F238E27FC236}">
                <a16:creationId xmlns:a16="http://schemas.microsoft.com/office/drawing/2014/main" id="{A94B8009-CC0E-B67B-6C80-BDDCE5617E30}"/>
              </a:ext>
            </a:extLst>
          </p:cNvPr>
          <p:cNvPicPr>
            <a:picLocks noChangeAspect="1"/>
          </p:cNvPicPr>
          <p:nvPr/>
        </p:nvPicPr>
        <p:blipFill>
          <a:blip r:embed="rId3"/>
          <a:stretch>
            <a:fillRect/>
          </a:stretch>
        </p:blipFill>
        <p:spPr>
          <a:xfrm>
            <a:off x="770011" y="1985217"/>
            <a:ext cx="7001852" cy="1228896"/>
          </a:xfrm>
          <a:prstGeom prst="rect">
            <a:avLst/>
          </a:prstGeom>
        </p:spPr>
      </p:pic>
      <p:pic>
        <p:nvPicPr>
          <p:cNvPr id="11" name="Picture 10">
            <a:extLst>
              <a:ext uri="{FF2B5EF4-FFF2-40B4-BE49-F238E27FC236}">
                <a16:creationId xmlns:a16="http://schemas.microsoft.com/office/drawing/2014/main" id="{4A9056B5-71BC-7DAA-48B9-A26851E7E4F2}"/>
              </a:ext>
            </a:extLst>
          </p:cNvPr>
          <p:cNvPicPr>
            <a:picLocks noChangeAspect="1"/>
          </p:cNvPicPr>
          <p:nvPr/>
        </p:nvPicPr>
        <p:blipFill>
          <a:blip r:embed="rId4"/>
          <a:stretch>
            <a:fillRect/>
          </a:stretch>
        </p:blipFill>
        <p:spPr>
          <a:xfrm>
            <a:off x="770010" y="4388914"/>
            <a:ext cx="4953691" cy="111458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07B3B275-4E7A-FFB9-A9B3-8FC265DEA49A}"/>
              </a:ext>
            </a:extLst>
          </p:cNvPr>
          <p:cNvSpPr txBox="1">
            <a:spLocks/>
          </p:cNvSpPr>
          <p:nvPr/>
        </p:nvSpPr>
        <p:spPr>
          <a:xfrm>
            <a:off x="770011" y="1330960"/>
            <a:ext cx="7049484" cy="80264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537C1270-25A4-577F-6018-20E0E3512028}"/>
              </a:ext>
            </a:extLst>
          </p:cNvPr>
          <p:cNvSpPr txBox="1">
            <a:spLocks/>
          </p:cNvSpPr>
          <p:nvPr/>
        </p:nvSpPr>
        <p:spPr>
          <a:xfrm>
            <a:off x="8493713" y="1387777"/>
            <a:ext cx="9745589" cy="4953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D1602343-4237-7B66-7DF0-1D9EED5AB3A2}"/>
              </a:ext>
            </a:extLst>
          </p:cNvPr>
          <p:cNvSpPr txBox="1"/>
          <p:nvPr/>
        </p:nvSpPr>
        <p:spPr>
          <a:xfrm>
            <a:off x="770009" y="3754254"/>
            <a:ext cx="6971911" cy="1200329"/>
          </a:xfrm>
          <a:prstGeom prst="rect">
            <a:avLst/>
          </a:prstGeom>
          <a:noFill/>
        </p:spPr>
        <p:txBody>
          <a:bodyPr wrap="square">
            <a:spAutoFit/>
          </a:bodyPr>
          <a:lstStyle/>
          <a:p>
            <a:r>
              <a:rPr lang="en-US" sz="1800">
                <a:solidFill>
                  <a:srgbClr val="0B49CB"/>
                </a:solidFill>
              </a:rPr>
              <a:t>The WHERE keyword is used with the BETWEEN keyword to filter the results to dates only within those specified. The results are then grouped and ordered, using the keywords GROUP BY and ORDER BY, respectively, where DESC is used to specify the descending order.</a:t>
            </a:r>
          </a:p>
        </p:txBody>
      </p:sp>
      <p:pic>
        <p:nvPicPr>
          <p:cNvPr id="9" name="Picture 8">
            <a:extLst>
              <a:ext uri="{FF2B5EF4-FFF2-40B4-BE49-F238E27FC236}">
                <a16:creationId xmlns:a16="http://schemas.microsoft.com/office/drawing/2014/main" id="{5CA5A5D7-E98E-DA59-59F7-4D9D3883D501}"/>
              </a:ext>
            </a:extLst>
          </p:cNvPr>
          <p:cNvPicPr>
            <a:picLocks noChangeAspect="1"/>
          </p:cNvPicPr>
          <p:nvPr/>
        </p:nvPicPr>
        <p:blipFill>
          <a:blip r:embed="rId3"/>
          <a:stretch>
            <a:fillRect/>
          </a:stretch>
        </p:blipFill>
        <p:spPr>
          <a:xfrm>
            <a:off x="770009" y="2133600"/>
            <a:ext cx="7049484" cy="1590897"/>
          </a:xfrm>
          <a:prstGeom prst="rect">
            <a:avLst/>
          </a:prstGeom>
        </p:spPr>
      </p:pic>
      <p:pic>
        <p:nvPicPr>
          <p:cNvPr id="11" name="Picture 10">
            <a:extLst>
              <a:ext uri="{FF2B5EF4-FFF2-40B4-BE49-F238E27FC236}">
                <a16:creationId xmlns:a16="http://schemas.microsoft.com/office/drawing/2014/main" id="{5316740C-475D-B6BE-0FC3-72F26A933C7F}"/>
              </a:ext>
            </a:extLst>
          </p:cNvPr>
          <p:cNvPicPr>
            <a:picLocks noChangeAspect="1"/>
          </p:cNvPicPr>
          <p:nvPr/>
        </p:nvPicPr>
        <p:blipFill>
          <a:blip r:embed="rId4"/>
          <a:stretch>
            <a:fillRect/>
          </a:stretch>
        </p:blipFill>
        <p:spPr>
          <a:xfrm>
            <a:off x="8493713" y="1905436"/>
            <a:ext cx="3105583" cy="33246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2A130CDF-C638-FA1E-696E-534790CDD108}"/>
              </a:ext>
            </a:extLst>
          </p:cNvPr>
          <p:cNvPicPr>
            <a:picLocks noChangeAspect="1"/>
          </p:cNvPicPr>
          <p:nvPr/>
        </p:nvPicPr>
        <p:blipFill>
          <a:blip r:embed="rId3"/>
          <a:stretch>
            <a:fillRect/>
          </a:stretch>
        </p:blipFill>
        <p:spPr>
          <a:xfrm>
            <a:off x="901974" y="1526491"/>
            <a:ext cx="4590368" cy="2761936"/>
          </a:xfrm>
          <a:prstGeom prst="rect">
            <a:avLst/>
          </a:prstGeom>
          <a:ln>
            <a:solidFill>
              <a:schemeClr val="tx1"/>
            </a:solidFill>
          </a:ln>
        </p:spPr>
      </p:pic>
      <p:pic>
        <p:nvPicPr>
          <p:cNvPr id="8" name="Picture 7">
            <a:extLst>
              <a:ext uri="{FF2B5EF4-FFF2-40B4-BE49-F238E27FC236}">
                <a16:creationId xmlns:a16="http://schemas.microsoft.com/office/drawing/2014/main" id="{F00B31AA-457D-2E53-F25E-E342CF9792B4}"/>
              </a:ext>
            </a:extLst>
          </p:cNvPr>
          <p:cNvPicPr>
            <a:picLocks noChangeAspect="1"/>
          </p:cNvPicPr>
          <p:nvPr/>
        </p:nvPicPr>
        <p:blipFill>
          <a:blip r:embed="rId4"/>
          <a:stretch>
            <a:fillRect/>
          </a:stretch>
        </p:blipFill>
        <p:spPr>
          <a:xfrm>
            <a:off x="252355" y="4727219"/>
            <a:ext cx="2839705" cy="1699992"/>
          </a:xfrm>
          <a:prstGeom prst="rect">
            <a:avLst/>
          </a:prstGeom>
          <a:ln>
            <a:solidFill>
              <a:schemeClr val="tx1"/>
            </a:solidFill>
          </a:ln>
        </p:spPr>
      </p:pic>
      <p:pic>
        <p:nvPicPr>
          <p:cNvPr id="10" name="Picture 9">
            <a:extLst>
              <a:ext uri="{FF2B5EF4-FFF2-40B4-BE49-F238E27FC236}">
                <a16:creationId xmlns:a16="http://schemas.microsoft.com/office/drawing/2014/main" id="{2729F78F-D119-4A74-9CD7-2EF82DD966EA}"/>
              </a:ext>
            </a:extLst>
          </p:cNvPr>
          <p:cNvPicPr>
            <a:picLocks noChangeAspect="1"/>
          </p:cNvPicPr>
          <p:nvPr/>
        </p:nvPicPr>
        <p:blipFill>
          <a:blip r:embed="rId5"/>
          <a:stretch>
            <a:fillRect/>
          </a:stretch>
        </p:blipFill>
        <p:spPr>
          <a:xfrm>
            <a:off x="5934274" y="1526491"/>
            <a:ext cx="4590368" cy="2748816"/>
          </a:xfrm>
          <a:prstGeom prst="rect">
            <a:avLst/>
          </a:prstGeom>
          <a:ln>
            <a:solidFill>
              <a:schemeClr val="tx1"/>
            </a:solidFill>
          </a:ln>
        </p:spPr>
      </p:pic>
      <p:pic>
        <p:nvPicPr>
          <p:cNvPr id="12" name="Picture 11">
            <a:extLst>
              <a:ext uri="{FF2B5EF4-FFF2-40B4-BE49-F238E27FC236}">
                <a16:creationId xmlns:a16="http://schemas.microsoft.com/office/drawing/2014/main" id="{E7012267-1FAC-0699-494D-AC9562C14340}"/>
              </a:ext>
            </a:extLst>
          </p:cNvPr>
          <p:cNvPicPr>
            <a:picLocks noChangeAspect="1"/>
          </p:cNvPicPr>
          <p:nvPr/>
        </p:nvPicPr>
        <p:blipFill>
          <a:blip r:embed="rId6"/>
          <a:stretch>
            <a:fillRect/>
          </a:stretch>
        </p:blipFill>
        <p:spPr>
          <a:xfrm>
            <a:off x="7184697" y="4727219"/>
            <a:ext cx="2827756" cy="169999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69F7DBC9-C498-3295-FC80-17E344D22B04}"/>
              </a:ext>
            </a:extLst>
          </p:cNvPr>
          <p:cNvCxnSpPr/>
          <p:nvPr/>
        </p:nvCxnSpPr>
        <p:spPr>
          <a:xfrm flipH="1">
            <a:off x="1564849" y="3261674"/>
            <a:ext cx="320512" cy="18947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C0A035-FA3F-5936-BFF8-9A1B9BE901A1}"/>
              </a:ext>
            </a:extLst>
          </p:cNvPr>
          <p:cNvCxnSpPr>
            <a:cxnSpLocks/>
          </p:cNvCxnSpPr>
          <p:nvPr/>
        </p:nvCxnSpPr>
        <p:spPr>
          <a:xfrm flipV="1">
            <a:off x="4374773" y="2900899"/>
            <a:ext cx="1780444" cy="5131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390891F-B920-267E-5236-5B921463C1C0}"/>
              </a:ext>
            </a:extLst>
          </p:cNvPr>
          <p:cNvCxnSpPr>
            <a:cxnSpLocks/>
          </p:cNvCxnSpPr>
          <p:nvPr/>
        </p:nvCxnSpPr>
        <p:spPr>
          <a:xfrm>
            <a:off x="8448723" y="3050853"/>
            <a:ext cx="0" cy="20207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48FBE5F-36B4-7DDF-4F1E-68100A8248EA}"/>
              </a:ext>
            </a:extLst>
          </p:cNvPr>
          <p:cNvSpPr txBox="1"/>
          <p:nvPr/>
        </p:nvSpPr>
        <p:spPr>
          <a:xfrm>
            <a:off x="238883" y="5593681"/>
            <a:ext cx="2651932" cy="646331"/>
          </a:xfrm>
          <a:prstGeom prst="rect">
            <a:avLst/>
          </a:prstGeom>
          <a:noFill/>
        </p:spPr>
        <p:txBody>
          <a:bodyPr wrap="square">
            <a:spAutoFit/>
          </a:bodyPr>
          <a:lstStyle/>
          <a:p>
            <a:pPr algn="ctr"/>
            <a:r>
              <a:rPr lang="en-US" sz="1800">
                <a:solidFill>
                  <a:srgbClr val="0B49CB"/>
                </a:solidFill>
              </a:rPr>
              <a:t>VAFB SLC-4E</a:t>
            </a:r>
          </a:p>
          <a:p>
            <a:pPr algn="ctr"/>
            <a:r>
              <a:rPr lang="en-US">
                <a:solidFill>
                  <a:srgbClr val="0B49CB"/>
                </a:solidFill>
              </a:rPr>
              <a:t>(34.632834 , -120.610745)</a:t>
            </a:r>
            <a:endParaRPr lang="en-US" sz="1800">
              <a:solidFill>
                <a:srgbClr val="0B49CB"/>
              </a:solidFill>
            </a:endParaRPr>
          </a:p>
        </p:txBody>
      </p:sp>
      <p:sp>
        <p:nvSpPr>
          <p:cNvPr id="21" name="TextBox 20">
            <a:extLst>
              <a:ext uri="{FF2B5EF4-FFF2-40B4-BE49-F238E27FC236}">
                <a16:creationId xmlns:a16="http://schemas.microsoft.com/office/drawing/2014/main" id="{3768DAD7-5842-4D41-1964-2D138B8C1513}"/>
              </a:ext>
            </a:extLst>
          </p:cNvPr>
          <p:cNvSpPr txBox="1"/>
          <p:nvPr/>
        </p:nvSpPr>
        <p:spPr>
          <a:xfrm>
            <a:off x="6467008" y="1856288"/>
            <a:ext cx="2651932" cy="646331"/>
          </a:xfrm>
          <a:prstGeom prst="rect">
            <a:avLst/>
          </a:prstGeom>
          <a:noFill/>
        </p:spPr>
        <p:txBody>
          <a:bodyPr wrap="square">
            <a:spAutoFit/>
          </a:bodyPr>
          <a:lstStyle/>
          <a:p>
            <a:pPr algn="ctr"/>
            <a:r>
              <a:rPr lang="en-US" sz="1800">
                <a:solidFill>
                  <a:srgbClr val="0B49CB"/>
                </a:solidFill>
              </a:rPr>
              <a:t>KSC LC-39A</a:t>
            </a:r>
          </a:p>
          <a:p>
            <a:pPr algn="ctr"/>
            <a:r>
              <a:rPr lang="en-US">
                <a:solidFill>
                  <a:srgbClr val="0B49CB"/>
                </a:solidFill>
              </a:rPr>
              <a:t>(</a:t>
            </a:r>
            <a:r>
              <a:rPr lang="en-US" sz="1800">
                <a:solidFill>
                  <a:srgbClr val="0B49CB"/>
                </a:solidFill>
              </a:rPr>
              <a:t>28.573255 , -80.646895)</a:t>
            </a:r>
          </a:p>
        </p:txBody>
      </p:sp>
      <p:sp>
        <p:nvSpPr>
          <p:cNvPr id="22" name="TextBox 21">
            <a:extLst>
              <a:ext uri="{FF2B5EF4-FFF2-40B4-BE49-F238E27FC236}">
                <a16:creationId xmlns:a16="http://schemas.microsoft.com/office/drawing/2014/main" id="{DB666774-48E4-BCB2-15F8-59E8E73C8654}"/>
              </a:ext>
            </a:extLst>
          </p:cNvPr>
          <p:cNvSpPr txBox="1"/>
          <p:nvPr/>
        </p:nvSpPr>
        <p:spPr>
          <a:xfrm>
            <a:off x="6155217" y="5511249"/>
            <a:ext cx="2651932" cy="646331"/>
          </a:xfrm>
          <a:prstGeom prst="rect">
            <a:avLst/>
          </a:prstGeom>
          <a:noFill/>
        </p:spPr>
        <p:txBody>
          <a:bodyPr wrap="square">
            <a:spAutoFit/>
          </a:bodyPr>
          <a:lstStyle/>
          <a:p>
            <a:pPr algn="ctr"/>
            <a:r>
              <a:rPr lang="en-US" sz="1800">
                <a:solidFill>
                  <a:srgbClr val="0B49CB"/>
                </a:solidFill>
              </a:rPr>
              <a:t>CCAFS LC-40</a:t>
            </a:r>
          </a:p>
          <a:p>
            <a:pPr algn="ctr"/>
            <a:r>
              <a:rPr lang="en-US">
                <a:solidFill>
                  <a:srgbClr val="0B49CB"/>
                </a:solidFill>
              </a:rPr>
              <a:t>(</a:t>
            </a:r>
            <a:r>
              <a:rPr lang="en-US" sz="1800">
                <a:solidFill>
                  <a:srgbClr val="0B49CB"/>
                </a:solidFill>
              </a:rPr>
              <a:t>28.562302 , -80.577356)</a:t>
            </a:r>
          </a:p>
        </p:txBody>
      </p:sp>
      <p:sp>
        <p:nvSpPr>
          <p:cNvPr id="23" name="TextBox 22">
            <a:extLst>
              <a:ext uri="{FF2B5EF4-FFF2-40B4-BE49-F238E27FC236}">
                <a16:creationId xmlns:a16="http://schemas.microsoft.com/office/drawing/2014/main" id="{D9A08D81-5C44-1EA0-1037-1C8376F260F3}"/>
              </a:ext>
            </a:extLst>
          </p:cNvPr>
          <p:cNvSpPr txBox="1"/>
          <p:nvPr/>
        </p:nvSpPr>
        <p:spPr>
          <a:xfrm>
            <a:off x="8598575" y="4685178"/>
            <a:ext cx="2651932" cy="646331"/>
          </a:xfrm>
          <a:prstGeom prst="rect">
            <a:avLst/>
          </a:prstGeom>
          <a:noFill/>
        </p:spPr>
        <p:txBody>
          <a:bodyPr wrap="square">
            <a:spAutoFit/>
          </a:bodyPr>
          <a:lstStyle/>
          <a:p>
            <a:pPr algn="ctr"/>
            <a:r>
              <a:rPr lang="en-US" sz="1800">
                <a:solidFill>
                  <a:srgbClr val="0B49CB"/>
                </a:solidFill>
              </a:rPr>
              <a:t>CCAFS SLC-40</a:t>
            </a:r>
          </a:p>
          <a:p>
            <a:pPr algn="ctr"/>
            <a:r>
              <a:rPr lang="en-US">
                <a:solidFill>
                  <a:srgbClr val="0B49CB"/>
                </a:solidFill>
              </a:rPr>
              <a:t>(</a:t>
            </a:r>
            <a:r>
              <a:rPr lang="en-US" sz="1800">
                <a:solidFill>
                  <a:srgbClr val="0B49CB"/>
                </a:solidFill>
              </a:rPr>
              <a:t>28.563197 , -80.576820)</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Status For Each Launch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EA79E18-68D2-3488-C37C-D18F55AAD3D4}"/>
              </a:ext>
            </a:extLst>
          </p:cNvPr>
          <p:cNvPicPr>
            <a:picLocks noChangeAspect="1"/>
          </p:cNvPicPr>
          <p:nvPr/>
        </p:nvPicPr>
        <p:blipFill>
          <a:blip r:embed="rId3"/>
          <a:stretch>
            <a:fillRect/>
          </a:stretch>
        </p:blipFill>
        <p:spPr>
          <a:xfrm>
            <a:off x="770012" y="3852106"/>
            <a:ext cx="3491598" cy="2092607"/>
          </a:xfrm>
          <a:prstGeom prst="rect">
            <a:avLst/>
          </a:prstGeom>
        </p:spPr>
      </p:pic>
      <p:pic>
        <p:nvPicPr>
          <p:cNvPr id="7" name="Picture 6">
            <a:extLst>
              <a:ext uri="{FF2B5EF4-FFF2-40B4-BE49-F238E27FC236}">
                <a16:creationId xmlns:a16="http://schemas.microsoft.com/office/drawing/2014/main" id="{F5B90E4C-DF5F-0757-C65F-7FF87AF6B73E}"/>
              </a:ext>
            </a:extLst>
          </p:cNvPr>
          <p:cNvPicPr>
            <a:picLocks noChangeAspect="1"/>
          </p:cNvPicPr>
          <p:nvPr/>
        </p:nvPicPr>
        <p:blipFill>
          <a:blip r:embed="rId4"/>
          <a:stretch>
            <a:fillRect/>
          </a:stretch>
        </p:blipFill>
        <p:spPr>
          <a:xfrm>
            <a:off x="6454522" y="3850939"/>
            <a:ext cx="3492526" cy="2090224"/>
          </a:xfrm>
          <a:prstGeom prst="rect">
            <a:avLst/>
          </a:prstGeom>
        </p:spPr>
      </p:pic>
      <p:pic>
        <p:nvPicPr>
          <p:cNvPr id="10" name="Picture 9">
            <a:extLst>
              <a:ext uri="{FF2B5EF4-FFF2-40B4-BE49-F238E27FC236}">
                <a16:creationId xmlns:a16="http://schemas.microsoft.com/office/drawing/2014/main" id="{0A5F9521-927F-DBF1-79F0-680F33AF269C}"/>
              </a:ext>
            </a:extLst>
          </p:cNvPr>
          <p:cNvPicPr>
            <a:picLocks noChangeAspect="1"/>
          </p:cNvPicPr>
          <p:nvPr/>
        </p:nvPicPr>
        <p:blipFill>
          <a:blip r:embed="rId5"/>
          <a:stretch>
            <a:fillRect/>
          </a:stretch>
        </p:blipFill>
        <p:spPr>
          <a:xfrm>
            <a:off x="6467213" y="1469389"/>
            <a:ext cx="3479835" cy="2093774"/>
          </a:xfrm>
          <a:prstGeom prst="rect">
            <a:avLst/>
          </a:prstGeom>
        </p:spPr>
      </p:pic>
      <p:pic>
        <p:nvPicPr>
          <p:cNvPr id="14" name="Picture 13">
            <a:extLst>
              <a:ext uri="{FF2B5EF4-FFF2-40B4-BE49-F238E27FC236}">
                <a16:creationId xmlns:a16="http://schemas.microsoft.com/office/drawing/2014/main" id="{45A1FAC5-F64E-FF67-4D52-97B49D593A69}"/>
              </a:ext>
            </a:extLst>
          </p:cNvPr>
          <p:cNvPicPr>
            <a:picLocks noChangeAspect="1"/>
          </p:cNvPicPr>
          <p:nvPr/>
        </p:nvPicPr>
        <p:blipFill>
          <a:blip r:embed="rId6"/>
          <a:stretch>
            <a:fillRect/>
          </a:stretch>
        </p:blipFill>
        <p:spPr>
          <a:xfrm>
            <a:off x="770011" y="1469389"/>
            <a:ext cx="3491598" cy="2093774"/>
          </a:xfrm>
          <a:prstGeom prst="rect">
            <a:avLst/>
          </a:prstGeom>
        </p:spPr>
      </p:pic>
      <p:sp>
        <p:nvSpPr>
          <p:cNvPr id="15" name="TextBox 14">
            <a:extLst>
              <a:ext uri="{FF2B5EF4-FFF2-40B4-BE49-F238E27FC236}">
                <a16:creationId xmlns:a16="http://schemas.microsoft.com/office/drawing/2014/main" id="{E2C491E1-8F1C-B35F-D1DF-28A4D8380F29}"/>
              </a:ext>
            </a:extLst>
          </p:cNvPr>
          <p:cNvSpPr txBox="1"/>
          <p:nvPr/>
        </p:nvSpPr>
        <p:spPr>
          <a:xfrm>
            <a:off x="770012" y="2718506"/>
            <a:ext cx="3491598" cy="369332"/>
          </a:xfrm>
          <a:prstGeom prst="rect">
            <a:avLst/>
          </a:prstGeom>
          <a:noFill/>
        </p:spPr>
        <p:txBody>
          <a:bodyPr wrap="square">
            <a:spAutoFit/>
          </a:bodyPr>
          <a:lstStyle/>
          <a:p>
            <a:pPr algn="ctr"/>
            <a:r>
              <a:rPr lang="en-US" sz="1800">
                <a:solidFill>
                  <a:srgbClr val="0B49CB"/>
                </a:solidFill>
              </a:rPr>
              <a:t>VAFB SLC-4E</a:t>
            </a:r>
          </a:p>
        </p:txBody>
      </p:sp>
      <p:sp>
        <p:nvSpPr>
          <p:cNvPr id="16" name="TextBox 15">
            <a:extLst>
              <a:ext uri="{FF2B5EF4-FFF2-40B4-BE49-F238E27FC236}">
                <a16:creationId xmlns:a16="http://schemas.microsoft.com/office/drawing/2014/main" id="{873DB545-AAD8-1259-522A-E3D75CF47C91}"/>
              </a:ext>
            </a:extLst>
          </p:cNvPr>
          <p:cNvSpPr txBox="1"/>
          <p:nvPr/>
        </p:nvSpPr>
        <p:spPr>
          <a:xfrm>
            <a:off x="770011" y="5284168"/>
            <a:ext cx="3491598" cy="369332"/>
          </a:xfrm>
          <a:prstGeom prst="rect">
            <a:avLst/>
          </a:prstGeom>
          <a:noFill/>
        </p:spPr>
        <p:txBody>
          <a:bodyPr wrap="square">
            <a:spAutoFit/>
          </a:bodyPr>
          <a:lstStyle/>
          <a:p>
            <a:pPr algn="ctr"/>
            <a:r>
              <a:rPr lang="en-US" sz="1800">
                <a:solidFill>
                  <a:srgbClr val="0B49CB"/>
                </a:solidFill>
              </a:rPr>
              <a:t>KSC LC-39A</a:t>
            </a:r>
          </a:p>
        </p:txBody>
      </p:sp>
      <p:sp>
        <p:nvSpPr>
          <p:cNvPr id="18" name="TextBox 17">
            <a:extLst>
              <a:ext uri="{FF2B5EF4-FFF2-40B4-BE49-F238E27FC236}">
                <a16:creationId xmlns:a16="http://schemas.microsoft.com/office/drawing/2014/main" id="{BB239298-5631-0C24-3C68-6398E5EB3164}"/>
              </a:ext>
            </a:extLst>
          </p:cNvPr>
          <p:cNvSpPr txBox="1"/>
          <p:nvPr/>
        </p:nvSpPr>
        <p:spPr>
          <a:xfrm>
            <a:off x="6454522" y="2718506"/>
            <a:ext cx="3491598" cy="369332"/>
          </a:xfrm>
          <a:prstGeom prst="rect">
            <a:avLst/>
          </a:prstGeom>
          <a:noFill/>
        </p:spPr>
        <p:txBody>
          <a:bodyPr wrap="square">
            <a:spAutoFit/>
          </a:bodyPr>
          <a:lstStyle/>
          <a:p>
            <a:pPr algn="ctr"/>
            <a:r>
              <a:rPr lang="en-US" sz="1800">
                <a:solidFill>
                  <a:srgbClr val="0B49CB"/>
                </a:solidFill>
              </a:rPr>
              <a:t>CCAFS SLC-40</a:t>
            </a:r>
          </a:p>
        </p:txBody>
      </p:sp>
      <p:sp>
        <p:nvSpPr>
          <p:cNvPr id="19" name="TextBox 18">
            <a:extLst>
              <a:ext uri="{FF2B5EF4-FFF2-40B4-BE49-F238E27FC236}">
                <a16:creationId xmlns:a16="http://schemas.microsoft.com/office/drawing/2014/main" id="{E407EC28-48DF-A47B-310F-3F37546F9CBE}"/>
              </a:ext>
            </a:extLst>
          </p:cNvPr>
          <p:cNvSpPr txBox="1"/>
          <p:nvPr/>
        </p:nvSpPr>
        <p:spPr>
          <a:xfrm>
            <a:off x="6454521" y="5468834"/>
            <a:ext cx="3491598" cy="369332"/>
          </a:xfrm>
          <a:prstGeom prst="rect">
            <a:avLst/>
          </a:prstGeom>
          <a:noFill/>
        </p:spPr>
        <p:txBody>
          <a:bodyPr wrap="square">
            <a:spAutoFit/>
          </a:bodyPr>
          <a:lstStyle/>
          <a:p>
            <a:pPr algn="ctr"/>
            <a:r>
              <a:rPr lang="en-US" sz="1800">
                <a:solidFill>
                  <a:srgbClr val="0B49CB"/>
                </a:solidFill>
              </a:rPr>
              <a:t>CCAFS LC-40</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Points Of Interest Proximity</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DCAD922-C98A-22C5-6F9D-E67D5F54AA13}"/>
              </a:ext>
            </a:extLst>
          </p:cNvPr>
          <p:cNvPicPr>
            <a:picLocks noChangeAspect="1"/>
          </p:cNvPicPr>
          <p:nvPr/>
        </p:nvPicPr>
        <p:blipFill>
          <a:blip r:embed="rId3"/>
          <a:stretch>
            <a:fillRect/>
          </a:stretch>
        </p:blipFill>
        <p:spPr>
          <a:xfrm>
            <a:off x="770011" y="1507450"/>
            <a:ext cx="5155518" cy="3212791"/>
          </a:xfrm>
          <a:prstGeom prst="rect">
            <a:avLst/>
          </a:prstGeom>
        </p:spPr>
      </p:pic>
      <p:pic>
        <p:nvPicPr>
          <p:cNvPr id="7" name="Picture 6">
            <a:extLst>
              <a:ext uri="{FF2B5EF4-FFF2-40B4-BE49-F238E27FC236}">
                <a16:creationId xmlns:a16="http://schemas.microsoft.com/office/drawing/2014/main" id="{6779DB62-5224-D969-3A15-7901465C8082}"/>
              </a:ext>
            </a:extLst>
          </p:cNvPr>
          <p:cNvPicPr>
            <a:picLocks noChangeAspect="1"/>
          </p:cNvPicPr>
          <p:nvPr/>
        </p:nvPicPr>
        <p:blipFill>
          <a:blip r:embed="rId4"/>
          <a:stretch>
            <a:fillRect/>
          </a:stretch>
        </p:blipFill>
        <p:spPr>
          <a:xfrm>
            <a:off x="6213992" y="1507450"/>
            <a:ext cx="5071619" cy="3212791"/>
          </a:xfrm>
          <a:prstGeom prst="rect">
            <a:avLst/>
          </a:prstGeom>
        </p:spPr>
      </p:pic>
      <p:sp>
        <p:nvSpPr>
          <p:cNvPr id="9" name="TextBox 8">
            <a:extLst>
              <a:ext uri="{FF2B5EF4-FFF2-40B4-BE49-F238E27FC236}">
                <a16:creationId xmlns:a16="http://schemas.microsoft.com/office/drawing/2014/main" id="{0E28B62D-1A11-8FBE-FA05-0C8F2F8B89AC}"/>
              </a:ext>
            </a:extLst>
          </p:cNvPr>
          <p:cNvSpPr txBox="1"/>
          <p:nvPr/>
        </p:nvSpPr>
        <p:spPr>
          <a:xfrm>
            <a:off x="770011" y="4769759"/>
            <a:ext cx="2397395" cy="369332"/>
          </a:xfrm>
          <a:prstGeom prst="rect">
            <a:avLst/>
          </a:prstGeom>
          <a:noFill/>
        </p:spPr>
        <p:txBody>
          <a:bodyPr wrap="square">
            <a:spAutoFit/>
          </a:bodyPr>
          <a:lstStyle/>
          <a:p>
            <a:r>
              <a:rPr lang="en-US" sz="1800">
                <a:solidFill>
                  <a:srgbClr val="0B49CB"/>
                </a:solidFill>
              </a:rPr>
              <a:t>For CCAFS SLC-40 :</a:t>
            </a:r>
          </a:p>
        </p:txBody>
      </p:sp>
      <p:sp>
        <p:nvSpPr>
          <p:cNvPr id="10" name="Content Placeholder 4">
            <a:extLst>
              <a:ext uri="{FF2B5EF4-FFF2-40B4-BE49-F238E27FC236}">
                <a16:creationId xmlns:a16="http://schemas.microsoft.com/office/drawing/2014/main" id="{16870E90-82F3-BD66-E055-1173DEAE4C4C}"/>
              </a:ext>
            </a:extLst>
          </p:cNvPr>
          <p:cNvSpPr txBox="1">
            <a:spLocks/>
          </p:cNvSpPr>
          <p:nvPr/>
        </p:nvSpPr>
        <p:spPr>
          <a:xfrm>
            <a:off x="770011" y="5136367"/>
            <a:ext cx="5325989" cy="160379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1400"/>
              </a:spcBef>
              <a:buFont typeface="+mj-lt"/>
              <a:buAutoNum type="arabicPeriod"/>
            </a:pPr>
            <a:r>
              <a:rPr lang="en-US" sz="1800">
                <a:solidFill>
                  <a:schemeClr val="accent3">
                    <a:lumMod val="25000"/>
                  </a:schemeClr>
                </a:solidFill>
                <a:latin typeface="Abadi" panose="020B0604020104020204" pitchFamily="34" charset="0"/>
              </a:rPr>
              <a:t>Nearest Railway : 1.29 km</a:t>
            </a:r>
          </a:p>
          <a:p>
            <a:pPr marL="342900" indent="-342900">
              <a:lnSpc>
                <a:spcPct val="100000"/>
              </a:lnSpc>
              <a:spcBef>
                <a:spcPts val="1400"/>
              </a:spcBef>
              <a:buFont typeface="+mj-lt"/>
              <a:buAutoNum type="arabicPeriod"/>
            </a:pPr>
            <a:r>
              <a:rPr lang="en-US" sz="1800">
                <a:solidFill>
                  <a:schemeClr val="accent3">
                    <a:lumMod val="25000"/>
                  </a:schemeClr>
                </a:solidFill>
                <a:latin typeface="Abadi" panose="020B0604020104020204" pitchFamily="34" charset="0"/>
              </a:rPr>
              <a:t>Nearest Highway: 0.59 km</a:t>
            </a:r>
          </a:p>
          <a:p>
            <a:pPr marL="342900" indent="-342900">
              <a:lnSpc>
                <a:spcPct val="100000"/>
              </a:lnSpc>
              <a:spcBef>
                <a:spcPts val="1400"/>
              </a:spcBef>
              <a:buFont typeface="+mj-lt"/>
              <a:buAutoNum type="arabicPeriod"/>
            </a:pPr>
            <a:r>
              <a:rPr lang="en-US" sz="1800">
                <a:solidFill>
                  <a:schemeClr val="accent3">
                    <a:lumMod val="25000"/>
                  </a:schemeClr>
                </a:solidFill>
                <a:latin typeface="Abadi" panose="020B0604020104020204" pitchFamily="34" charset="0"/>
              </a:rPr>
              <a:t>Nearest Coastline: 0.87 km</a:t>
            </a:r>
          </a:p>
          <a:p>
            <a:pPr marL="342900" indent="-342900">
              <a:lnSpc>
                <a:spcPct val="100000"/>
              </a:lnSpc>
              <a:spcBef>
                <a:spcPts val="1400"/>
              </a:spcBef>
              <a:buFont typeface="+mj-lt"/>
              <a:buAutoNum type="arabicPeriod"/>
            </a:pPr>
            <a:r>
              <a:rPr lang="en-US" sz="1800">
                <a:solidFill>
                  <a:schemeClr val="accent3">
                    <a:lumMod val="25000"/>
                  </a:schemeClr>
                </a:solidFill>
                <a:latin typeface="Abadi" panose="020B0604020104020204" pitchFamily="34" charset="0"/>
              </a:rPr>
              <a:t>Nearest Airport: 51.74 km</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Launcher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B255196-0337-18D8-5BDF-7F827A7D88A8}"/>
              </a:ext>
            </a:extLst>
          </p:cNvPr>
          <p:cNvPicPr>
            <a:picLocks noChangeAspect="1"/>
          </p:cNvPicPr>
          <p:nvPr/>
        </p:nvPicPr>
        <p:blipFill>
          <a:blip r:embed="rId3"/>
          <a:stretch>
            <a:fillRect/>
          </a:stretch>
        </p:blipFill>
        <p:spPr>
          <a:xfrm>
            <a:off x="664253" y="1556086"/>
            <a:ext cx="10863494" cy="3745828"/>
          </a:xfrm>
          <a:prstGeom prst="rect">
            <a:avLst/>
          </a:prstGeom>
        </p:spPr>
      </p:pic>
      <p:sp>
        <p:nvSpPr>
          <p:cNvPr id="6" name="Content Placeholder 4">
            <a:extLst>
              <a:ext uri="{FF2B5EF4-FFF2-40B4-BE49-F238E27FC236}">
                <a16:creationId xmlns:a16="http://schemas.microsoft.com/office/drawing/2014/main" id="{4FA3B023-47DB-6833-C2F0-EC51370983BD}"/>
              </a:ext>
            </a:extLst>
          </p:cNvPr>
          <p:cNvSpPr txBox="1">
            <a:spLocks/>
          </p:cNvSpPr>
          <p:nvPr/>
        </p:nvSpPr>
        <p:spPr>
          <a:xfrm>
            <a:off x="664252" y="5505033"/>
            <a:ext cx="10863494" cy="72135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a:solidFill>
                  <a:schemeClr val="accent3">
                    <a:lumMod val="25000"/>
                  </a:schemeClr>
                </a:solidFill>
                <a:latin typeface="Abadi" panose="020B0604020104020204" pitchFamily="34" charset="0"/>
              </a:rPr>
              <a:t>The launch site </a:t>
            </a:r>
            <a:r>
              <a:rPr lang="en-US" sz="1800">
                <a:solidFill>
                  <a:srgbClr val="0948CB"/>
                </a:solidFill>
                <a:latin typeface="Abadi" panose="020B0604020104020204" pitchFamily="34" charset="0"/>
              </a:rPr>
              <a:t>KSC LC-39A </a:t>
            </a:r>
            <a:r>
              <a:rPr lang="en-US" sz="1800">
                <a:solidFill>
                  <a:schemeClr val="accent3">
                    <a:lumMod val="25000"/>
                  </a:schemeClr>
                </a:solidFill>
                <a:latin typeface="Abadi" panose="020B0604020104020204" pitchFamily="34" charset="0"/>
              </a:rPr>
              <a:t>had the most successful launches, with </a:t>
            </a:r>
            <a:r>
              <a:rPr lang="en-US" sz="1800">
                <a:solidFill>
                  <a:srgbClr val="0948CB"/>
                </a:solidFill>
                <a:latin typeface="Abadi" panose="020B0604020104020204" pitchFamily="34" charset="0"/>
              </a:rPr>
              <a:t>41.7%</a:t>
            </a:r>
            <a:r>
              <a:rPr lang="en-US" sz="1800">
                <a:solidFill>
                  <a:schemeClr val="accent3">
                    <a:lumMod val="25000"/>
                  </a:schemeClr>
                </a:solidFill>
                <a:latin typeface="Abadi" panose="020B0604020104020204" pitchFamily="34" charset="0"/>
              </a:rPr>
              <a:t> of the total successful launches while the launch site </a:t>
            </a:r>
            <a:r>
              <a:rPr lang="en-US" sz="1800">
                <a:solidFill>
                  <a:srgbClr val="0948CB"/>
                </a:solidFill>
                <a:latin typeface="Abadi" panose="020B0604020104020204" pitchFamily="34" charset="0"/>
              </a:rPr>
              <a:t>CCAFS SLC-40 </a:t>
            </a:r>
            <a:r>
              <a:rPr lang="en-US" sz="1800">
                <a:solidFill>
                  <a:schemeClr val="accent3">
                    <a:lumMod val="25000"/>
                  </a:schemeClr>
                </a:solidFill>
                <a:latin typeface="Abadi" panose="020B0604020104020204" pitchFamily="34" charset="0"/>
              </a:rPr>
              <a:t>had the least successful launcher with </a:t>
            </a:r>
            <a:r>
              <a:rPr lang="en-US" sz="1800">
                <a:solidFill>
                  <a:srgbClr val="0948CB"/>
                </a:solidFill>
                <a:latin typeface="Abadi" panose="020B0604020104020204" pitchFamily="34" charset="0"/>
              </a:rPr>
              <a:t>12.5%</a:t>
            </a:r>
            <a:r>
              <a:rPr lang="en-US" sz="1800">
                <a:solidFill>
                  <a:schemeClr val="accent3">
                    <a:lumMod val="25000"/>
                  </a:schemeClr>
                </a:solidFill>
                <a:latin typeface="Abadi" panose="020B0604020104020204" pitchFamily="34" charset="0"/>
              </a:rPr>
              <a:t> of the total successful launches.</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with Highest Success Ratio</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A766A8F-4822-1004-1FDD-B503C13A6AC6}"/>
              </a:ext>
            </a:extLst>
          </p:cNvPr>
          <p:cNvPicPr>
            <a:picLocks noChangeAspect="1"/>
          </p:cNvPicPr>
          <p:nvPr/>
        </p:nvPicPr>
        <p:blipFill>
          <a:blip r:embed="rId3"/>
          <a:stretch>
            <a:fillRect/>
          </a:stretch>
        </p:blipFill>
        <p:spPr>
          <a:xfrm>
            <a:off x="665838" y="1582638"/>
            <a:ext cx="10723946" cy="3461230"/>
          </a:xfrm>
          <a:prstGeom prst="rect">
            <a:avLst/>
          </a:prstGeom>
        </p:spPr>
      </p:pic>
      <p:sp>
        <p:nvSpPr>
          <p:cNvPr id="6" name="Content Placeholder 4">
            <a:extLst>
              <a:ext uri="{FF2B5EF4-FFF2-40B4-BE49-F238E27FC236}">
                <a16:creationId xmlns:a16="http://schemas.microsoft.com/office/drawing/2014/main" id="{4E1B7C8C-57D5-70D8-1646-E3AC74AB24A0}"/>
              </a:ext>
            </a:extLst>
          </p:cNvPr>
          <p:cNvSpPr txBox="1">
            <a:spLocks/>
          </p:cNvSpPr>
          <p:nvPr/>
        </p:nvSpPr>
        <p:spPr>
          <a:xfrm>
            <a:off x="664252" y="5144353"/>
            <a:ext cx="10723946" cy="721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a:solidFill>
                  <a:schemeClr val="accent3">
                    <a:lumMod val="25000"/>
                  </a:schemeClr>
                </a:solidFill>
                <a:latin typeface="Abadi" panose="020B0604020104020204" pitchFamily="34" charset="0"/>
              </a:rPr>
              <a:t>The launch site </a:t>
            </a:r>
            <a:r>
              <a:rPr lang="en-US" sz="1800">
                <a:solidFill>
                  <a:srgbClr val="0948CB"/>
                </a:solidFill>
                <a:latin typeface="Abadi" panose="020B0604020104020204" pitchFamily="34" charset="0"/>
              </a:rPr>
              <a:t>KSC LC-39A </a:t>
            </a:r>
            <a:r>
              <a:rPr lang="en-US" sz="1800">
                <a:solidFill>
                  <a:schemeClr val="accent3">
                    <a:lumMod val="25000"/>
                  </a:schemeClr>
                </a:solidFill>
                <a:latin typeface="Abadi" panose="020B0604020104020204" pitchFamily="34" charset="0"/>
              </a:rPr>
              <a:t>had the highest success launch ratio, with </a:t>
            </a:r>
            <a:r>
              <a:rPr lang="en-US" sz="1800">
                <a:solidFill>
                  <a:srgbClr val="0948CB"/>
                </a:solidFill>
                <a:latin typeface="Abadi" panose="020B0604020104020204" pitchFamily="34" charset="0"/>
              </a:rPr>
              <a:t>76.9%</a:t>
            </a:r>
            <a:r>
              <a:rPr lang="en-US" sz="1800">
                <a:solidFill>
                  <a:schemeClr val="accent3">
                    <a:lumMod val="25000"/>
                  </a:schemeClr>
                </a:solidFill>
                <a:latin typeface="Abadi" panose="020B0604020104020204" pitchFamily="34" charset="0"/>
              </a:rPr>
              <a:t> of the total launches are successful.</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Outcome VS. Payload Scatter Plot</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519C829E-B00D-B65E-F7C9-0ADD550AD058}"/>
              </a:ext>
            </a:extLst>
          </p:cNvPr>
          <p:cNvPicPr>
            <a:picLocks noChangeAspect="1"/>
          </p:cNvPicPr>
          <p:nvPr/>
        </p:nvPicPr>
        <p:blipFill>
          <a:blip r:embed="rId4"/>
          <a:stretch>
            <a:fillRect/>
          </a:stretch>
        </p:blipFill>
        <p:spPr>
          <a:xfrm>
            <a:off x="457401" y="4183844"/>
            <a:ext cx="5040574" cy="1740887"/>
          </a:xfrm>
          <a:prstGeom prst="rect">
            <a:avLst/>
          </a:prstGeom>
        </p:spPr>
      </p:pic>
      <p:pic>
        <p:nvPicPr>
          <p:cNvPr id="7" name="Picture 6">
            <a:extLst>
              <a:ext uri="{FF2B5EF4-FFF2-40B4-BE49-F238E27FC236}">
                <a16:creationId xmlns:a16="http://schemas.microsoft.com/office/drawing/2014/main" id="{4013691C-9E3E-1573-C85F-48F41163655F}"/>
              </a:ext>
            </a:extLst>
          </p:cNvPr>
          <p:cNvPicPr>
            <a:picLocks noChangeAspect="1"/>
          </p:cNvPicPr>
          <p:nvPr/>
        </p:nvPicPr>
        <p:blipFill>
          <a:blip r:embed="rId5"/>
          <a:stretch>
            <a:fillRect/>
          </a:stretch>
        </p:blipFill>
        <p:spPr>
          <a:xfrm>
            <a:off x="5653959" y="4183844"/>
            <a:ext cx="5040574" cy="1768333"/>
          </a:xfrm>
          <a:prstGeom prst="rect">
            <a:avLst/>
          </a:prstGeom>
        </p:spPr>
      </p:pic>
      <p:pic>
        <p:nvPicPr>
          <p:cNvPr id="9" name="Picture 8">
            <a:extLst>
              <a:ext uri="{FF2B5EF4-FFF2-40B4-BE49-F238E27FC236}">
                <a16:creationId xmlns:a16="http://schemas.microsoft.com/office/drawing/2014/main" id="{97D6303C-A416-8A46-600B-D355E07BBD0A}"/>
              </a:ext>
            </a:extLst>
          </p:cNvPr>
          <p:cNvPicPr>
            <a:picLocks noChangeAspect="1"/>
          </p:cNvPicPr>
          <p:nvPr/>
        </p:nvPicPr>
        <p:blipFill>
          <a:blip r:embed="rId6"/>
          <a:stretch>
            <a:fillRect/>
          </a:stretch>
        </p:blipFill>
        <p:spPr>
          <a:xfrm>
            <a:off x="457401" y="1321348"/>
            <a:ext cx="7830072" cy="2728922"/>
          </a:xfrm>
          <a:prstGeom prst="rect">
            <a:avLst/>
          </a:prstGeom>
        </p:spPr>
      </p:pic>
      <p:sp>
        <p:nvSpPr>
          <p:cNvPr id="13" name="Content Placeholder 4">
            <a:extLst>
              <a:ext uri="{FF2B5EF4-FFF2-40B4-BE49-F238E27FC236}">
                <a16:creationId xmlns:a16="http://schemas.microsoft.com/office/drawing/2014/main" id="{16E1A78A-E844-8620-7188-CE63971C0B97}"/>
              </a:ext>
            </a:extLst>
          </p:cNvPr>
          <p:cNvSpPr txBox="1">
            <a:spLocks/>
          </p:cNvSpPr>
          <p:nvPr/>
        </p:nvSpPr>
        <p:spPr>
          <a:xfrm>
            <a:off x="8414794" y="1321348"/>
            <a:ext cx="3530279" cy="278910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1400"/>
              </a:spcBef>
              <a:buFont typeface="+mj-lt"/>
              <a:buAutoNum type="arabicPeriod"/>
            </a:pPr>
            <a:r>
              <a:rPr lang="en-US" sz="1800">
                <a:solidFill>
                  <a:schemeClr val="accent3">
                    <a:lumMod val="25000"/>
                  </a:schemeClr>
                </a:solidFill>
                <a:latin typeface="Abadi" panose="020B0604020104020204" pitchFamily="34" charset="0"/>
              </a:rPr>
              <a:t>There is a gap around 4000 kg when plotting the launch outcome against the payload for all sites.</a:t>
            </a:r>
          </a:p>
          <a:p>
            <a:pPr marL="342900" indent="-342900">
              <a:lnSpc>
                <a:spcPct val="100000"/>
              </a:lnSpc>
              <a:spcBef>
                <a:spcPts val="1400"/>
              </a:spcBef>
              <a:buFont typeface="+mj-lt"/>
              <a:buAutoNum type="arabicPeriod"/>
            </a:pPr>
            <a:r>
              <a:rPr lang="en-US" sz="1800">
                <a:solidFill>
                  <a:schemeClr val="accent3">
                    <a:lumMod val="25000"/>
                  </a:schemeClr>
                </a:solidFill>
                <a:latin typeface="Abadi" panose="020B0604020104020204" pitchFamily="34" charset="0"/>
              </a:rPr>
              <a:t>The data can be divided into two ranges: </a:t>
            </a:r>
            <a:r>
              <a:rPr lang="en-US" sz="1800">
                <a:solidFill>
                  <a:srgbClr val="0948CB"/>
                </a:solidFill>
                <a:latin typeface="Abadi" panose="020B0604020104020204" pitchFamily="34" charset="0"/>
              </a:rPr>
              <a:t>low payloads (0-4000 kg) </a:t>
            </a:r>
            <a:r>
              <a:rPr lang="en-US" sz="1800">
                <a:solidFill>
                  <a:schemeClr val="accent3">
                    <a:lumMod val="25000"/>
                  </a:schemeClr>
                </a:solidFill>
                <a:latin typeface="Abadi" panose="020B0604020104020204" pitchFamily="34" charset="0"/>
              </a:rPr>
              <a:t>and </a:t>
            </a:r>
            <a:r>
              <a:rPr lang="en-US" sz="1800">
                <a:solidFill>
                  <a:srgbClr val="0948CB"/>
                </a:solidFill>
                <a:latin typeface="Abadi" panose="020B0604020104020204" pitchFamily="34" charset="0"/>
              </a:rPr>
              <a:t>massive payloads (4000-10000 kg).</a:t>
            </a:r>
          </a:p>
          <a:p>
            <a:pPr marL="342900" indent="-342900">
              <a:lnSpc>
                <a:spcPct val="100000"/>
              </a:lnSpc>
              <a:spcBef>
                <a:spcPts val="1400"/>
              </a:spcBef>
              <a:buFont typeface="+mj-lt"/>
              <a:buAutoNum type="arabicPeriod"/>
            </a:pPr>
            <a:r>
              <a:rPr lang="en-US" sz="1800">
                <a:solidFill>
                  <a:schemeClr val="accent3">
                    <a:lumMod val="25000"/>
                  </a:schemeClr>
                </a:solidFill>
                <a:latin typeface="Abadi" panose="020B0604020104020204" pitchFamily="34" charset="0"/>
              </a:rPr>
              <a:t>The success rate for massive payloads is lower than that for low payloads.</a:t>
            </a:r>
          </a:p>
          <a:p>
            <a:pPr marL="342900" indent="-342900">
              <a:lnSpc>
                <a:spcPct val="100000"/>
              </a:lnSpc>
              <a:spcBef>
                <a:spcPts val="1400"/>
              </a:spcBef>
              <a:buFont typeface="+mj-lt"/>
              <a:buAutoNum type="arabicPeriod"/>
            </a:pPr>
            <a:r>
              <a:rPr lang="en-US" sz="1800">
                <a:solidFill>
                  <a:schemeClr val="accent3">
                    <a:lumMod val="25000"/>
                  </a:schemeClr>
                </a:solidFill>
                <a:latin typeface="Abadi" panose="020B0604020104020204" pitchFamily="34" charset="0"/>
              </a:rPr>
              <a:t>Some booster types, such as v1.0, v1.1 and B5, have not been used to launch massive payloads. </a:t>
            </a:r>
          </a:p>
        </p:txBody>
      </p:sp>
      <p:sp>
        <p:nvSpPr>
          <p:cNvPr id="15" name="TextBox 14">
            <a:extLst>
              <a:ext uri="{FF2B5EF4-FFF2-40B4-BE49-F238E27FC236}">
                <a16:creationId xmlns:a16="http://schemas.microsoft.com/office/drawing/2014/main" id="{22EDFB7D-E334-D97B-D1D6-34D54B19B74B}"/>
              </a:ext>
            </a:extLst>
          </p:cNvPr>
          <p:cNvSpPr txBox="1"/>
          <p:nvPr/>
        </p:nvSpPr>
        <p:spPr>
          <a:xfrm>
            <a:off x="1333983" y="2795814"/>
            <a:ext cx="1849055" cy="369332"/>
          </a:xfrm>
          <a:prstGeom prst="rect">
            <a:avLst/>
          </a:prstGeom>
          <a:noFill/>
        </p:spPr>
        <p:txBody>
          <a:bodyPr wrap="square">
            <a:spAutoFit/>
          </a:bodyPr>
          <a:lstStyle/>
          <a:p>
            <a:r>
              <a:rPr lang="en-US" sz="1800">
                <a:solidFill>
                  <a:srgbClr val="0948CB"/>
                </a:solidFill>
                <a:latin typeface="Abadi" panose="020B0604020104020204" pitchFamily="34" charset="0"/>
              </a:rPr>
              <a:t>Low Payloads</a:t>
            </a:r>
            <a:endParaRPr lang="en-MY"/>
          </a:p>
        </p:txBody>
      </p:sp>
      <p:sp>
        <p:nvSpPr>
          <p:cNvPr id="16" name="TextBox 15">
            <a:extLst>
              <a:ext uri="{FF2B5EF4-FFF2-40B4-BE49-F238E27FC236}">
                <a16:creationId xmlns:a16="http://schemas.microsoft.com/office/drawing/2014/main" id="{D96AE3AD-C926-AC5D-12DC-B08CBC9B3B99}"/>
              </a:ext>
            </a:extLst>
          </p:cNvPr>
          <p:cNvSpPr txBox="1"/>
          <p:nvPr/>
        </p:nvSpPr>
        <p:spPr>
          <a:xfrm>
            <a:off x="4329133" y="2795814"/>
            <a:ext cx="2187414" cy="369332"/>
          </a:xfrm>
          <a:prstGeom prst="rect">
            <a:avLst/>
          </a:prstGeom>
          <a:noFill/>
        </p:spPr>
        <p:txBody>
          <a:bodyPr wrap="square">
            <a:spAutoFit/>
          </a:bodyPr>
          <a:lstStyle/>
          <a:p>
            <a:r>
              <a:rPr lang="en-US" sz="1800">
                <a:solidFill>
                  <a:srgbClr val="0948CB"/>
                </a:solidFill>
                <a:latin typeface="Abadi" panose="020B0604020104020204" pitchFamily="34" charset="0"/>
              </a:rPr>
              <a:t>Massive Payloads</a:t>
            </a:r>
            <a:endParaRPr lang="en-MY"/>
          </a:p>
        </p:txBody>
      </p:sp>
      <p:sp>
        <p:nvSpPr>
          <p:cNvPr id="17" name="TextBox 16">
            <a:extLst>
              <a:ext uri="{FF2B5EF4-FFF2-40B4-BE49-F238E27FC236}">
                <a16:creationId xmlns:a16="http://schemas.microsoft.com/office/drawing/2014/main" id="{8727036E-453B-F692-D751-87E5DF5E4267}"/>
              </a:ext>
            </a:extLst>
          </p:cNvPr>
          <p:cNvSpPr txBox="1"/>
          <p:nvPr/>
        </p:nvSpPr>
        <p:spPr>
          <a:xfrm>
            <a:off x="5653958" y="5965395"/>
            <a:ext cx="5040573" cy="369332"/>
          </a:xfrm>
          <a:prstGeom prst="rect">
            <a:avLst/>
          </a:prstGeom>
          <a:noFill/>
        </p:spPr>
        <p:txBody>
          <a:bodyPr wrap="square">
            <a:spAutoFit/>
          </a:bodyPr>
          <a:lstStyle/>
          <a:p>
            <a:pPr algn="ctr"/>
            <a:r>
              <a:rPr lang="en-US" sz="1800">
                <a:solidFill>
                  <a:srgbClr val="0948CB"/>
                </a:solidFill>
                <a:latin typeface="Abadi" panose="020B0604020104020204" pitchFamily="34" charset="0"/>
              </a:rPr>
              <a:t>Massive Payloads</a:t>
            </a:r>
            <a:endParaRPr lang="en-MY"/>
          </a:p>
        </p:txBody>
      </p:sp>
      <p:sp>
        <p:nvSpPr>
          <p:cNvPr id="18" name="TextBox 17">
            <a:extLst>
              <a:ext uri="{FF2B5EF4-FFF2-40B4-BE49-F238E27FC236}">
                <a16:creationId xmlns:a16="http://schemas.microsoft.com/office/drawing/2014/main" id="{1ABF7B9A-F066-789B-4F1F-7E45688869E1}"/>
              </a:ext>
            </a:extLst>
          </p:cNvPr>
          <p:cNvSpPr txBox="1"/>
          <p:nvPr/>
        </p:nvSpPr>
        <p:spPr>
          <a:xfrm>
            <a:off x="457400" y="5952177"/>
            <a:ext cx="5040573" cy="382550"/>
          </a:xfrm>
          <a:prstGeom prst="rect">
            <a:avLst/>
          </a:prstGeom>
          <a:noFill/>
        </p:spPr>
        <p:txBody>
          <a:bodyPr wrap="square">
            <a:spAutoFit/>
          </a:bodyPr>
          <a:lstStyle/>
          <a:p>
            <a:pPr algn="ctr"/>
            <a:r>
              <a:rPr lang="en-US" sz="1800">
                <a:solidFill>
                  <a:srgbClr val="0948CB"/>
                </a:solidFill>
                <a:latin typeface="Abadi" panose="020B0604020104020204" pitchFamily="34" charset="0"/>
              </a:rPr>
              <a:t>Low Payloads</a:t>
            </a:r>
            <a:endParaRPr lang="en-MY"/>
          </a:p>
        </p:txBody>
      </p:sp>
      <p:cxnSp>
        <p:nvCxnSpPr>
          <p:cNvPr id="20" name="Straight Connector 19">
            <a:extLst>
              <a:ext uri="{FF2B5EF4-FFF2-40B4-BE49-F238E27FC236}">
                <a16:creationId xmlns:a16="http://schemas.microsoft.com/office/drawing/2014/main" id="{A31200F1-B009-7F2C-D5BE-C49B623B0680}"/>
              </a:ext>
            </a:extLst>
          </p:cNvPr>
          <p:cNvCxnSpPr/>
          <p:nvPr/>
        </p:nvCxnSpPr>
        <p:spPr>
          <a:xfrm>
            <a:off x="4074289" y="2303362"/>
            <a:ext cx="0" cy="14699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25601"/>
            <a:ext cx="8569931" cy="2651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panose="020B0604020104020204" pitchFamily="34" charset="0"/>
              </a:rPr>
              <a:t>This project aims to predict the success of Falcon 9 first stage landings, crucial due to SpaceX's cost-saving reusability, enabling accurate launch cost estimation and informed competition.</a:t>
            </a:r>
          </a:p>
          <a:p>
            <a:pPr>
              <a:spcBef>
                <a:spcPts val="1400"/>
              </a:spcBef>
            </a:pPr>
            <a:endParaRPr lang="en-US" sz="2200">
              <a:solidFill>
                <a:schemeClr val="accent3">
                  <a:lumMod val="25000"/>
                </a:schemeClr>
              </a:solidFill>
              <a:latin typeface="Abadi" panose="020B0604020104020204" pitchFamily="34" charset="0"/>
            </a:endParaRPr>
          </a:p>
          <a:p>
            <a:pPr>
              <a:spcBef>
                <a:spcPts val="1400"/>
              </a:spcBef>
            </a:pPr>
            <a:r>
              <a:rPr lang="en-US" sz="2200">
                <a:solidFill>
                  <a:schemeClr val="accent3">
                    <a:lumMod val="25000"/>
                  </a:schemeClr>
                </a:solidFill>
                <a:latin typeface="Abadi" panose="020B0604020104020204" pitchFamily="34" charset="0"/>
              </a:rPr>
              <a:t>Can we predict Falcon 9 landing success accurately considering complex variables, ensuring reliable bid strategy for alternate launch companies?</a:t>
            </a:r>
          </a:p>
          <a:p>
            <a:pPr>
              <a:spcBef>
                <a:spcPts val="1400"/>
              </a:spcBef>
            </a:pPr>
            <a:endParaRPr lang="en-US" sz="2200">
              <a:solidFill>
                <a:schemeClr val="accent3">
                  <a:lumMod val="25000"/>
                </a:schemeClr>
              </a:solidFill>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825960"/>
            <a:ext cx="6296886" cy="3461354"/>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Four classification models have been created: KNN, Decision Tree, SVM, and Logistic Regression.</a:t>
            </a:r>
          </a:p>
          <a:p>
            <a:pPr>
              <a:lnSpc>
                <a:spcPct val="100000"/>
              </a:lnSpc>
              <a:spcBef>
                <a:spcPts val="1400"/>
              </a:spcBef>
            </a:pPr>
            <a:r>
              <a:rPr lang="en-US" sz="2200">
                <a:solidFill>
                  <a:schemeClr val="accent3">
                    <a:lumMod val="25000"/>
                  </a:schemeClr>
                </a:solidFill>
                <a:latin typeface="Abadi"/>
              </a:rPr>
              <a:t>The </a:t>
            </a:r>
            <a:r>
              <a:rPr lang="en-US" sz="2200">
                <a:solidFill>
                  <a:srgbClr val="0948CB"/>
                </a:solidFill>
                <a:latin typeface="Abadi"/>
              </a:rPr>
              <a:t>Decision Tree </a:t>
            </a:r>
            <a:r>
              <a:rPr lang="en-US" sz="2200">
                <a:solidFill>
                  <a:schemeClr val="accent3">
                    <a:lumMod val="25000"/>
                  </a:schemeClr>
                </a:solidFill>
                <a:latin typeface="Abadi"/>
              </a:rPr>
              <a:t>model is the most accurate, with a tuned accuracy score of </a:t>
            </a:r>
            <a:r>
              <a:rPr lang="en-US" sz="2200">
                <a:solidFill>
                  <a:srgbClr val="0948CB"/>
                </a:solidFill>
                <a:latin typeface="Abadi"/>
              </a:rPr>
              <a:t>88.6%</a:t>
            </a:r>
            <a:r>
              <a:rPr lang="en-US" sz="2200">
                <a:solidFill>
                  <a:schemeClr val="accent3">
                    <a:lumMod val="25000"/>
                  </a:schemeClr>
                </a:solidFill>
                <a:latin typeface="Abadi"/>
              </a:rPr>
              <a:t>.</a:t>
            </a:r>
            <a:endParaRPr lang="en-US" sz="2200" dirty="0">
              <a:solidFill>
                <a:srgbClr val="0948CB"/>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6D4B2666-2197-71C6-85F8-86A3DFF5E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939" y="1825959"/>
            <a:ext cx="4690051" cy="37275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1812C6E-ECA2-B36A-D2E7-D185B97B6D5A}"/>
              </a:ext>
            </a:extLst>
          </p:cNvPr>
          <p:cNvPicPr>
            <a:picLocks noChangeAspect="1"/>
          </p:cNvPicPr>
          <p:nvPr/>
        </p:nvPicPr>
        <p:blipFill>
          <a:blip r:embed="rId4"/>
          <a:stretch>
            <a:fillRect/>
          </a:stretch>
        </p:blipFill>
        <p:spPr>
          <a:xfrm>
            <a:off x="2257713" y="3857843"/>
            <a:ext cx="3648584" cy="1695687"/>
          </a:xfrm>
          <a:prstGeom prst="rect">
            <a:avLst/>
          </a:prstGeom>
        </p:spPr>
      </p:pic>
      <p:pic>
        <p:nvPicPr>
          <p:cNvPr id="1028" name="Picture 4">
            <a:extLst>
              <a:ext uri="{FF2B5EF4-FFF2-40B4-BE49-F238E27FC236}">
                <a16:creationId xmlns:a16="http://schemas.microsoft.com/office/drawing/2014/main" id="{BF820D06-360C-2DE3-62F8-A35B61BC4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939" y="1825959"/>
            <a:ext cx="4690051" cy="372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a:extLst>
              <a:ext uri="{FF2B5EF4-FFF2-40B4-BE49-F238E27FC236}">
                <a16:creationId xmlns:a16="http://schemas.microsoft.com/office/drawing/2014/main" id="{8C875B70-4252-ABF5-C886-52CA601CB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367393"/>
            <a:ext cx="5769685" cy="493144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B8145149-8B49-1CA9-6211-DB7DAF430C26}"/>
              </a:ext>
            </a:extLst>
          </p:cNvPr>
          <p:cNvSpPr txBox="1">
            <a:spLocks/>
          </p:cNvSpPr>
          <p:nvPr/>
        </p:nvSpPr>
        <p:spPr>
          <a:xfrm>
            <a:off x="6539695" y="1367392"/>
            <a:ext cx="4745916" cy="49519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The </a:t>
            </a:r>
            <a:r>
              <a:rPr lang="en-US" sz="2200">
                <a:solidFill>
                  <a:srgbClr val="0948CB"/>
                </a:solidFill>
                <a:latin typeface="Abadi"/>
              </a:rPr>
              <a:t>Decision Tree</a:t>
            </a:r>
            <a:r>
              <a:rPr lang="en-US" sz="2200">
                <a:solidFill>
                  <a:schemeClr val="accent3">
                    <a:lumMod val="25000"/>
                  </a:schemeClr>
                </a:solidFill>
                <a:latin typeface="Abadi"/>
              </a:rPr>
              <a:t> model is the most accurate, with a tuned accuracy score of </a:t>
            </a:r>
            <a:r>
              <a:rPr lang="en-US" sz="2200">
                <a:solidFill>
                  <a:srgbClr val="0948CB"/>
                </a:solidFill>
                <a:latin typeface="Abadi"/>
              </a:rPr>
              <a:t>88.6%</a:t>
            </a:r>
            <a:r>
              <a:rPr lang="en-US" sz="2200">
                <a:solidFill>
                  <a:schemeClr val="accent3">
                    <a:lumMod val="25000"/>
                  </a:schemeClr>
                </a:solidFill>
                <a:latin typeface="Abadi"/>
              </a:rPr>
              <a:t>.</a:t>
            </a:r>
          </a:p>
          <a:p>
            <a:pPr>
              <a:lnSpc>
                <a:spcPct val="100000"/>
              </a:lnSpc>
              <a:spcBef>
                <a:spcPts val="1400"/>
              </a:spcBef>
            </a:pPr>
            <a:r>
              <a:rPr lang="en-US" sz="2200">
                <a:solidFill>
                  <a:schemeClr val="accent3">
                    <a:lumMod val="25000"/>
                  </a:schemeClr>
                </a:solidFill>
                <a:latin typeface="Abadi"/>
              </a:rPr>
              <a:t>The confusion matrix on the left shows that out of a total of </a:t>
            </a:r>
            <a:r>
              <a:rPr lang="en-US" sz="2200">
                <a:solidFill>
                  <a:srgbClr val="0948CB"/>
                </a:solidFill>
                <a:latin typeface="Abadi"/>
              </a:rPr>
              <a:t>18 launches</a:t>
            </a:r>
            <a:r>
              <a:rPr lang="en-US" sz="2200">
                <a:solidFill>
                  <a:schemeClr val="accent3">
                    <a:lumMod val="25000"/>
                  </a:schemeClr>
                </a:solidFill>
                <a:latin typeface="Abadi"/>
              </a:rPr>
              <a:t>, only </a:t>
            </a:r>
            <a:r>
              <a:rPr lang="en-US" sz="2200">
                <a:solidFill>
                  <a:srgbClr val="0948CB"/>
                </a:solidFill>
                <a:latin typeface="Abadi"/>
              </a:rPr>
              <a:t>3 were misclassified </a:t>
            </a:r>
            <a:r>
              <a:rPr lang="en-US" sz="2200">
                <a:solidFill>
                  <a:schemeClr val="accent3">
                    <a:lumMod val="25000"/>
                  </a:schemeClr>
                </a:solidFill>
                <a:latin typeface="Abadi"/>
              </a:rPr>
              <a:t>while the remaining </a:t>
            </a:r>
            <a:r>
              <a:rPr lang="en-US" sz="2200">
                <a:solidFill>
                  <a:srgbClr val="0948CB"/>
                </a:solidFill>
                <a:latin typeface="Abadi"/>
              </a:rPr>
              <a:t>15 were correctly classified</a:t>
            </a:r>
            <a:r>
              <a:rPr lang="en-US" sz="2200">
                <a:solidFill>
                  <a:schemeClr val="accent3">
                    <a:lumMod val="25000"/>
                  </a:schemeClr>
                </a:solidFill>
                <a:latin typeface="Abadi"/>
              </a:rPr>
              <a:t>.</a:t>
            </a:r>
            <a:endParaRPr lang="en-US" sz="2200" dirty="0">
              <a:solidFill>
                <a:srgbClr val="0948CB"/>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0538"/>
            <a:ext cx="10515600" cy="4625036"/>
          </a:xfrm>
          <a:prstGeom prst="rect">
            <a:avLst/>
          </a:prstGeom>
        </p:spPr>
        <p:txBody>
          <a:bodyPr>
            <a:normAutofit fontScale="77500"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The success rate at a launch site increases as the number of flights increases, with most early flights being unsuccessful. This suggests that with more experience, the success rate increases.</a:t>
            </a:r>
          </a:p>
          <a:p>
            <a:pPr lvl="1">
              <a:lnSpc>
                <a:spcPct val="100000"/>
              </a:lnSpc>
              <a:spcBef>
                <a:spcPts val="1400"/>
              </a:spcBef>
            </a:pPr>
            <a:r>
              <a:rPr lang="en-US" sz="1800">
                <a:solidFill>
                  <a:schemeClr val="accent3">
                    <a:lumMod val="25000"/>
                  </a:schemeClr>
                </a:solidFill>
                <a:latin typeface="Abadi" panose="020B0604020104020204" pitchFamily="34" charset="0"/>
              </a:rPr>
              <a:t>Between 2010 and 2013, all landings were unsuccessful, as indicated by a success rate of 0%.</a:t>
            </a:r>
          </a:p>
          <a:p>
            <a:pPr lvl="1">
              <a:lnSpc>
                <a:spcPct val="100000"/>
              </a:lnSpc>
              <a:spcBef>
                <a:spcPts val="1400"/>
              </a:spcBef>
            </a:pPr>
            <a:r>
              <a:rPr lang="en-US" sz="1800">
                <a:solidFill>
                  <a:schemeClr val="accent3">
                    <a:lumMod val="25000"/>
                  </a:schemeClr>
                </a:solidFill>
                <a:latin typeface="Abadi" panose="020B0604020104020204" pitchFamily="34" charset="0"/>
              </a:rPr>
              <a:t>After 2013, the success rate generally increased, despite experiencing small dips in 2018 and 2020.</a:t>
            </a:r>
          </a:p>
          <a:p>
            <a:pPr lvl="1">
              <a:lnSpc>
                <a:spcPct val="100000"/>
              </a:lnSpc>
              <a:spcBef>
                <a:spcPts val="1400"/>
              </a:spcBef>
            </a:pPr>
            <a:r>
              <a:rPr lang="en-US" sz="1800">
                <a:solidFill>
                  <a:schemeClr val="accent3">
                    <a:lumMod val="25000"/>
                  </a:schemeClr>
                </a:solidFill>
                <a:latin typeface="Abadi" panose="020B0604020104020204" pitchFamily="34" charset="0"/>
              </a:rPr>
              <a:t>After 2016, there was always a greater than 50% chance of success.</a:t>
            </a:r>
          </a:p>
          <a:p>
            <a:pPr>
              <a:lnSpc>
                <a:spcPct val="100000"/>
              </a:lnSpc>
              <a:spcBef>
                <a:spcPts val="1400"/>
              </a:spcBef>
            </a:pPr>
            <a:r>
              <a:rPr lang="en-US" sz="2200">
                <a:solidFill>
                  <a:schemeClr val="accent3">
                    <a:lumMod val="25000"/>
                  </a:schemeClr>
                </a:solidFill>
                <a:latin typeface="Abadi" panose="020B0604020104020204" pitchFamily="34" charset="0"/>
              </a:rPr>
              <a:t>Orbit types ES-L1, GEO, HEO, and SSO have the highest success rate at 100%. The 100% success rate of GEO, HEO, and ES-L1 orbits can be attributed to the fact that there was only one flight into each of these respective orbits. The 100% success rate in SSO is particularly impressive, with 5 successful flights.</a:t>
            </a:r>
          </a:p>
          <a:p>
            <a:pPr lvl="1">
              <a:lnSpc>
                <a:spcPct val="100000"/>
              </a:lnSpc>
              <a:spcBef>
                <a:spcPts val="1400"/>
              </a:spcBef>
            </a:pPr>
            <a:r>
              <a:rPr lang="en-US" sz="1800">
                <a:solidFill>
                  <a:schemeClr val="accent3">
                    <a:lumMod val="25000"/>
                  </a:schemeClr>
                </a:solidFill>
                <a:latin typeface="Abadi" panose="020B0604020104020204" pitchFamily="34" charset="0"/>
              </a:rPr>
              <a:t>The orbit types PO, ISS, and LEO have more success with heavy payloads. VLEO (Very Low Earth Orbit) launches are associated with heavier payloads, which is intuitively understandable.</a:t>
            </a:r>
          </a:p>
          <a:p>
            <a:pPr>
              <a:lnSpc>
                <a:spcPct val="100000"/>
              </a:lnSpc>
              <a:spcBef>
                <a:spcPts val="1400"/>
              </a:spcBef>
            </a:pPr>
            <a:r>
              <a:rPr lang="en-US" sz="2200">
                <a:solidFill>
                  <a:schemeClr val="accent3">
                    <a:lumMod val="25000"/>
                  </a:schemeClr>
                </a:solidFill>
                <a:latin typeface="Abadi" panose="020B0604020104020204" pitchFamily="34" charset="0"/>
              </a:rPr>
              <a:t>The launch site KSC LC-39A had the most successful launches, accounting for 41.7% of the total successful launches. It also had the highest rate of successful launches at 76.9%.</a:t>
            </a:r>
          </a:p>
          <a:p>
            <a:pPr lvl="1">
              <a:lnSpc>
                <a:spcPct val="100000"/>
              </a:lnSpc>
              <a:spcBef>
                <a:spcPts val="1400"/>
              </a:spcBef>
            </a:pPr>
            <a:r>
              <a:rPr lang="en-US" sz="1800">
                <a:solidFill>
                  <a:schemeClr val="accent3">
                    <a:lumMod val="25000"/>
                  </a:schemeClr>
                </a:solidFill>
                <a:latin typeface="Abadi" panose="020B0604020104020204" pitchFamily="34" charset="0"/>
              </a:rPr>
              <a:t>The success rate for massive payloads (over 4000kg) is lower than that for low payloads.</a:t>
            </a:r>
          </a:p>
          <a:p>
            <a:pPr>
              <a:lnSpc>
                <a:spcPct val="100000"/>
              </a:lnSpc>
              <a:spcBef>
                <a:spcPts val="1400"/>
              </a:spcBef>
            </a:pPr>
            <a:r>
              <a:rPr lang="en-US" sz="2200">
                <a:solidFill>
                  <a:schemeClr val="accent3">
                    <a:lumMod val="25000"/>
                  </a:schemeClr>
                </a:solidFill>
                <a:latin typeface="Abadi" panose="020B0604020104020204" pitchFamily="34" charset="0"/>
              </a:rPr>
              <a:t>The best performing classification model is the Decision Tree model, with an accuracy of 88.6%.</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457200" indent="-457200">
              <a:lnSpc>
                <a:spcPct val="100000"/>
              </a:lnSpc>
              <a:spcBef>
                <a:spcPts val="1400"/>
              </a:spcBef>
              <a:buFont typeface="+mj-lt"/>
              <a:buAutoNum type="arabicPeriod"/>
            </a:pPr>
            <a:r>
              <a:rPr lang="en-US" sz="2200">
                <a:solidFill>
                  <a:schemeClr val="accent3">
                    <a:lumMod val="25000"/>
                  </a:schemeClr>
                </a:solidFill>
                <a:latin typeface="Abadi" panose="020B0604020104020204" pitchFamily="34" charset="0"/>
              </a:rPr>
              <a:t>Relevant Python Libraries:</a:t>
            </a:r>
          </a:p>
          <a:p>
            <a:pPr lvl="1">
              <a:lnSpc>
                <a:spcPct val="100000"/>
              </a:lnSpc>
              <a:spcBef>
                <a:spcPts val="1400"/>
              </a:spcBef>
            </a:pPr>
            <a:r>
              <a:rPr lang="en-US" sz="1800">
                <a:solidFill>
                  <a:schemeClr val="accent3">
                    <a:lumMod val="25000"/>
                  </a:schemeClr>
                </a:solidFill>
                <a:latin typeface="Abadi" panose="020B0604020104020204" pitchFamily="34" charset="0"/>
              </a:rPr>
              <a:t>Matplotlib</a:t>
            </a:r>
          </a:p>
          <a:p>
            <a:pPr lvl="1">
              <a:lnSpc>
                <a:spcPct val="100000"/>
              </a:lnSpc>
              <a:spcBef>
                <a:spcPts val="1400"/>
              </a:spcBef>
            </a:pPr>
            <a:r>
              <a:rPr lang="en-US" sz="1800">
                <a:solidFill>
                  <a:schemeClr val="accent3">
                    <a:lumMod val="25000"/>
                  </a:schemeClr>
                </a:solidFill>
                <a:latin typeface="Abadi" panose="020B0604020104020204" pitchFamily="34" charset="0"/>
              </a:rPr>
              <a:t>Numpy</a:t>
            </a:r>
          </a:p>
          <a:p>
            <a:pPr lvl="1">
              <a:lnSpc>
                <a:spcPct val="100000"/>
              </a:lnSpc>
              <a:spcBef>
                <a:spcPts val="1400"/>
              </a:spcBef>
            </a:pPr>
            <a:r>
              <a:rPr lang="en-US" sz="1800">
                <a:solidFill>
                  <a:schemeClr val="accent3">
                    <a:lumMod val="25000"/>
                  </a:schemeClr>
                </a:solidFill>
                <a:latin typeface="Abadi" panose="020B0604020104020204" pitchFamily="34" charset="0"/>
              </a:rPr>
              <a:t>Seaborn</a:t>
            </a:r>
          </a:p>
          <a:p>
            <a:pPr lvl="1">
              <a:lnSpc>
                <a:spcPct val="100000"/>
              </a:lnSpc>
              <a:spcBef>
                <a:spcPts val="1400"/>
              </a:spcBef>
            </a:pPr>
            <a:r>
              <a:rPr lang="en-US" sz="1800">
                <a:solidFill>
                  <a:schemeClr val="accent3">
                    <a:lumMod val="25000"/>
                  </a:schemeClr>
                </a:solidFill>
                <a:latin typeface="Abadi" panose="020B0604020104020204" pitchFamily="34" charset="0"/>
              </a:rPr>
              <a:t>Plotly</a:t>
            </a:r>
          </a:p>
          <a:p>
            <a:pPr lvl="1">
              <a:lnSpc>
                <a:spcPct val="100000"/>
              </a:lnSpc>
              <a:spcBef>
                <a:spcPts val="1400"/>
              </a:spcBef>
            </a:pPr>
            <a:r>
              <a:rPr lang="en-US" sz="1800">
                <a:solidFill>
                  <a:schemeClr val="accent3">
                    <a:lumMod val="25000"/>
                  </a:schemeClr>
                </a:solidFill>
                <a:latin typeface="Abadi" panose="020B0604020104020204" pitchFamily="34" charset="0"/>
              </a:rPr>
              <a:t>Dash</a:t>
            </a:r>
          </a:p>
          <a:p>
            <a:pPr lvl="1">
              <a:lnSpc>
                <a:spcPct val="100000"/>
              </a:lnSpc>
              <a:spcBef>
                <a:spcPts val="1400"/>
              </a:spcBef>
            </a:pPr>
            <a:r>
              <a:rPr lang="en-US" sz="1800">
                <a:solidFill>
                  <a:schemeClr val="accent3">
                    <a:lumMod val="25000"/>
                  </a:schemeClr>
                </a:solidFill>
                <a:latin typeface="Abadi" panose="020B0604020104020204" pitchFamily="34" charset="0"/>
              </a:rPr>
              <a:t>Scikit-Learn</a:t>
            </a:r>
          </a:p>
          <a:p>
            <a:pPr lvl="1">
              <a:lnSpc>
                <a:spcPct val="100000"/>
              </a:lnSpc>
              <a:spcBef>
                <a:spcPts val="1400"/>
              </a:spcBef>
            </a:pPr>
            <a:r>
              <a:rPr lang="en-US" sz="1800">
                <a:solidFill>
                  <a:schemeClr val="accent3">
                    <a:lumMod val="25000"/>
                  </a:schemeClr>
                </a:solidFill>
                <a:latin typeface="Abadi" panose="020B0604020104020204" pitchFamily="34" charset="0"/>
              </a:rPr>
              <a:t>Folium</a:t>
            </a:r>
          </a:p>
          <a:p>
            <a:pPr marL="457200" indent="-457200">
              <a:lnSpc>
                <a:spcPct val="100000"/>
              </a:lnSpc>
              <a:spcBef>
                <a:spcPts val="1400"/>
              </a:spcBef>
              <a:buFont typeface="+mj-lt"/>
              <a:buAutoNum type="arabicPeriod"/>
            </a:pPr>
            <a:r>
              <a:rPr lang="en-US" sz="2200">
                <a:solidFill>
                  <a:schemeClr val="accent3">
                    <a:lumMod val="25000"/>
                  </a:schemeClr>
                </a:solidFill>
                <a:latin typeface="Abadi" panose="020B0604020104020204" pitchFamily="34" charset="0"/>
              </a:rPr>
              <a:t>Do check the Github links provided in each section for the source code.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14961" y="1400538"/>
            <a:ext cx="6363631" cy="517907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marL="0" indent="0">
              <a:lnSpc>
                <a:spcPct val="120000"/>
              </a:lnSpc>
              <a:spcBef>
                <a:spcPts val="1400"/>
              </a:spcBef>
              <a:buNone/>
            </a:pPr>
            <a:r>
              <a:rPr lang="en-US" sz="1400" b="1">
                <a:solidFill>
                  <a:schemeClr val="accent3">
                    <a:lumMod val="25000"/>
                  </a:schemeClr>
                </a:solidFill>
                <a:latin typeface="Abadi"/>
              </a:rPr>
              <a:t>1. Data collection methodology</a:t>
            </a:r>
          </a:p>
          <a:p>
            <a:pPr lvl="1">
              <a:lnSpc>
                <a:spcPct val="100000"/>
              </a:lnSpc>
              <a:spcBef>
                <a:spcPts val="1400"/>
              </a:spcBef>
            </a:pPr>
            <a:r>
              <a:rPr lang="en-US" sz="1400">
                <a:solidFill>
                  <a:schemeClr val="accent3">
                    <a:lumMod val="25000"/>
                  </a:schemeClr>
                </a:solidFill>
                <a:latin typeface="Abadi"/>
              </a:rPr>
              <a:t>GET Request to SpaceX API</a:t>
            </a:r>
          </a:p>
          <a:p>
            <a:pPr lvl="1">
              <a:lnSpc>
                <a:spcPct val="100000"/>
              </a:lnSpc>
              <a:spcBef>
                <a:spcPts val="1400"/>
              </a:spcBef>
            </a:pPr>
            <a:r>
              <a:rPr lang="en-US" sz="1400">
                <a:solidFill>
                  <a:schemeClr val="accent3">
                    <a:lumMod val="25000"/>
                  </a:schemeClr>
                </a:solidFill>
                <a:latin typeface="Abadi"/>
              </a:rPr>
              <a:t>Web Scraping</a:t>
            </a:r>
          </a:p>
          <a:p>
            <a:pPr marL="0" indent="0">
              <a:lnSpc>
                <a:spcPct val="120000"/>
              </a:lnSpc>
              <a:spcBef>
                <a:spcPts val="1400"/>
              </a:spcBef>
              <a:buNone/>
            </a:pPr>
            <a:r>
              <a:rPr lang="en-US" sz="1400" b="1">
                <a:solidFill>
                  <a:schemeClr val="accent3">
                    <a:lumMod val="25000"/>
                  </a:schemeClr>
                </a:solidFill>
                <a:latin typeface="Abadi"/>
              </a:rPr>
              <a:t>2. Perform data wrangling</a:t>
            </a:r>
          </a:p>
          <a:p>
            <a:pPr lvl="1">
              <a:lnSpc>
                <a:spcPct val="100000"/>
              </a:lnSpc>
              <a:spcBef>
                <a:spcPts val="1400"/>
              </a:spcBef>
            </a:pPr>
            <a:r>
              <a:rPr lang="en-US" sz="1400">
                <a:solidFill>
                  <a:schemeClr val="accent3">
                    <a:lumMod val="25000"/>
                  </a:schemeClr>
                </a:solidFill>
                <a:latin typeface="Abadi"/>
              </a:rPr>
              <a:t>Handle missing values</a:t>
            </a:r>
          </a:p>
          <a:p>
            <a:pPr lvl="1">
              <a:lnSpc>
                <a:spcPct val="100000"/>
              </a:lnSpc>
              <a:spcBef>
                <a:spcPts val="1400"/>
              </a:spcBef>
            </a:pPr>
            <a:r>
              <a:rPr lang="en-US" sz="1400">
                <a:solidFill>
                  <a:schemeClr val="accent3">
                    <a:lumMod val="25000"/>
                  </a:schemeClr>
                </a:solidFill>
                <a:latin typeface="Abadi"/>
              </a:rPr>
              <a:t>Handle duplicates</a:t>
            </a:r>
          </a:p>
          <a:p>
            <a:pPr lvl="1">
              <a:lnSpc>
                <a:spcPct val="100000"/>
              </a:lnSpc>
              <a:spcBef>
                <a:spcPts val="1400"/>
              </a:spcBef>
            </a:pPr>
            <a:r>
              <a:rPr lang="en-US" sz="1400">
                <a:solidFill>
                  <a:schemeClr val="accent3">
                    <a:lumMod val="25000"/>
                  </a:schemeClr>
                </a:solidFill>
                <a:latin typeface="Abadi"/>
              </a:rPr>
              <a:t>Calculate the number of launches on each site</a:t>
            </a:r>
          </a:p>
          <a:p>
            <a:pPr lvl="1">
              <a:lnSpc>
                <a:spcPct val="100000"/>
              </a:lnSpc>
              <a:spcBef>
                <a:spcPts val="1400"/>
              </a:spcBef>
            </a:pPr>
            <a:r>
              <a:rPr lang="en-US" sz="1400">
                <a:solidFill>
                  <a:schemeClr val="accent3">
                    <a:lumMod val="25000"/>
                  </a:schemeClr>
                </a:solidFill>
                <a:latin typeface="Abadi"/>
              </a:rPr>
              <a:t>Calculate the number and occurrence of each orbit</a:t>
            </a:r>
          </a:p>
          <a:p>
            <a:pPr lvl="1">
              <a:lnSpc>
                <a:spcPct val="100000"/>
              </a:lnSpc>
              <a:spcBef>
                <a:spcPts val="1400"/>
              </a:spcBef>
            </a:pPr>
            <a:r>
              <a:rPr lang="en-US" sz="1400">
                <a:solidFill>
                  <a:schemeClr val="accent3">
                    <a:lumMod val="25000"/>
                  </a:schemeClr>
                </a:solidFill>
                <a:latin typeface="Abadi"/>
              </a:rPr>
              <a:t>Calculate the number and occurence of mission outcome per orbit type</a:t>
            </a:r>
          </a:p>
          <a:p>
            <a:pPr lvl="1">
              <a:lnSpc>
                <a:spcPct val="100000"/>
              </a:lnSpc>
              <a:spcBef>
                <a:spcPts val="1400"/>
              </a:spcBef>
            </a:pPr>
            <a:r>
              <a:rPr lang="en-US" sz="1400">
                <a:solidFill>
                  <a:schemeClr val="accent3">
                    <a:lumMod val="25000"/>
                  </a:schemeClr>
                </a:solidFill>
                <a:latin typeface="Abadi"/>
              </a:rPr>
              <a:t>Labelling the landing outcome</a:t>
            </a:r>
          </a:p>
          <a:p>
            <a:pPr marL="0" indent="0">
              <a:lnSpc>
                <a:spcPct val="120000"/>
              </a:lnSpc>
              <a:spcBef>
                <a:spcPts val="1400"/>
              </a:spcBef>
              <a:buNone/>
            </a:pPr>
            <a:endParaRPr lang="en-US" sz="200">
              <a:solidFill>
                <a:schemeClr val="accent3">
                  <a:lumMod val="25000"/>
                </a:schemeClr>
              </a:solidFill>
              <a:latin typeface="Abadi"/>
            </a:endParaRPr>
          </a:p>
          <a:p>
            <a:pPr>
              <a:lnSpc>
                <a:spcPct val="100000"/>
              </a:lnSpc>
              <a:spcBef>
                <a:spcPts val="1400"/>
              </a:spcBef>
            </a:pPr>
            <a:endParaRPr lang="en-US" sz="200">
              <a:solidFill>
                <a:schemeClr val="accent3">
                  <a:lumMod val="25000"/>
                </a:schemeClr>
              </a:solidFill>
              <a:latin typeface="Abadi"/>
            </a:endParaRPr>
          </a:p>
          <a:p>
            <a:pPr>
              <a:lnSpc>
                <a:spcPct val="100000"/>
              </a:lnSpc>
              <a:spcBef>
                <a:spcPts val="1400"/>
              </a:spcBef>
            </a:pPr>
            <a:endParaRPr lang="en-US" sz="200">
              <a:solidFill>
                <a:schemeClr val="accent3">
                  <a:lumMod val="25000"/>
                </a:schemeClr>
              </a:solidFill>
              <a:latin typeface="Abadi"/>
            </a:endParaRPr>
          </a:p>
          <a:p>
            <a:pPr>
              <a:lnSpc>
                <a:spcPct val="100000"/>
              </a:lnSpc>
              <a:spcBef>
                <a:spcPts val="1400"/>
              </a:spcBef>
            </a:pPr>
            <a:endParaRPr lang="en-US" sz="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6" name="Content Placeholder 2">
            <a:extLst>
              <a:ext uri="{FF2B5EF4-FFF2-40B4-BE49-F238E27FC236}">
                <a16:creationId xmlns:a16="http://schemas.microsoft.com/office/drawing/2014/main" id="{AC4873E9-C023-E783-8AA8-3F436B4A8031}"/>
              </a:ext>
            </a:extLst>
          </p:cNvPr>
          <p:cNvSpPr txBox="1">
            <a:spLocks/>
          </p:cNvSpPr>
          <p:nvPr/>
        </p:nvSpPr>
        <p:spPr>
          <a:xfrm>
            <a:off x="6678592" y="1400538"/>
            <a:ext cx="5198446" cy="517907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b="1">
                <a:solidFill>
                  <a:schemeClr val="accent3">
                    <a:lumMod val="25000"/>
                  </a:schemeClr>
                </a:solidFill>
                <a:latin typeface="Abadi"/>
              </a:rPr>
              <a:t>3. Perform exploratory data analysis (EDA) using visualization and SQL</a:t>
            </a:r>
          </a:p>
          <a:p>
            <a:pPr lvl="1">
              <a:lnSpc>
                <a:spcPct val="100000"/>
              </a:lnSpc>
              <a:spcBef>
                <a:spcPts val="1400"/>
              </a:spcBef>
            </a:pPr>
            <a:r>
              <a:rPr lang="en-US" sz="1400">
                <a:solidFill>
                  <a:schemeClr val="accent3">
                    <a:lumMod val="25000"/>
                  </a:schemeClr>
                </a:solidFill>
                <a:latin typeface="Abadi"/>
              </a:rPr>
              <a:t>Using SQL queries to examine the dataset</a:t>
            </a:r>
          </a:p>
          <a:p>
            <a:pPr lvl="1">
              <a:lnSpc>
                <a:spcPct val="100000"/>
              </a:lnSpc>
              <a:spcBef>
                <a:spcPts val="1400"/>
              </a:spcBef>
            </a:pPr>
            <a:r>
              <a:rPr lang="en-US" sz="1400">
                <a:solidFill>
                  <a:schemeClr val="accent3">
                    <a:lumMod val="25000"/>
                  </a:schemeClr>
                </a:solidFill>
                <a:latin typeface="Abadi"/>
              </a:rPr>
              <a:t>Using Pandas and Matplotlib to perform EDA and feature engineering</a:t>
            </a:r>
          </a:p>
          <a:p>
            <a:pPr marL="0" indent="0">
              <a:lnSpc>
                <a:spcPct val="120000"/>
              </a:lnSpc>
              <a:spcBef>
                <a:spcPts val="1400"/>
              </a:spcBef>
              <a:buNone/>
            </a:pPr>
            <a:r>
              <a:rPr lang="en-US" sz="1400" b="1">
                <a:solidFill>
                  <a:schemeClr val="accent3">
                    <a:lumMod val="25000"/>
                  </a:schemeClr>
                </a:solidFill>
                <a:latin typeface="Abadi"/>
              </a:rPr>
              <a:t>4. Perform interactive visual analytics using Folium and Plotly Dash</a:t>
            </a:r>
          </a:p>
          <a:p>
            <a:pPr lvl="1">
              <a:lnSpc>
                <a:spcPct val="100000"/>
              </a:lnSpc>
              <a:spcBef>
                <a:spcPts val="1400"/>
              </a:spcBef>
            </a:pPr>
            <a:r>
              <a:rPr lang="en-US" sz="1400">
                <a:solidFill>
                  <a:schemeClr val="accent3">
                    <a:lumMod val="25000"/>
                  </a:schemeClr>
                </a:solidFill>
                <a:latin typeface="Abadi"/>
              </a:rPr>
              <a:t>Geospatial analytics using Folium</a:t>
            </a:r>
          </a:p>
          <a:p>
            <a:pPr lvl="1">
              <a:lnSpc>
                <a:spcPct val="100000"/>
              </a:lnSpc>
              <a:spcBef>
                <a:spcPts val="1400"/>
              </a:spcBef>
            </a:pPr>
            <a:r>
              <a:rPr lang="en-US" sz="1400">
                <a:solidFill>
                  <a:schemeClr val="accent3">
                    <a:lumMod val="25000"/>
                  </a:schemeClr>
                </a:solidFill>
                <a:latin typeface="Abadi"/>
              </a:rPr>
              <a:t>Building dashboard using Plotly Dash</a:t>
            </a:r>
          </a:p>
          <a:p>
            <a:pPr marL="0" indent="0">
              <a:lnSpc>
                <a:spcPct val="120000"/>
              </a:lnSpc>
              <a:spcBef>
                <a:spcPts val="1400"/>
              </a:spcBef>
              <a:buNone/>
            </a:pPr>
            <a:r>
              <a:rPr lang="en-US" sz="1400" b="1">
                <a:solidFill>
                  <a:schemeClr val="accent3">
                    <a:lumMod val="25000"/>
                  </a:schemeClr>
                </a:solidFill>
                <a:latin typeface="Abadi"/>
              </a:rPr>
              <a:t>5. Perform predictive analysis using classification model</a:t>
            </a:r>
          </a:p>
          <a:p>
            <a:pPr lvl="1">
              <a:lnSpc>
                <a:spcPct val="100000"/>
              </a:lnSpc>
              <a:spcBef>
                <a:spcPts val="1400"/>
              </a:spcBef>
            </a:pPr>
            <a:r>
              <a:rPr lang="en-US" sz="1400">
                <a:solidFill>
                  <a:schemeClr val="accent3">
                    <a:lumMod val="25000"/>
                  </a:schemeClr>
                </a:solidFill>
                <a:latin typeface="Abadi"/>
              </a:rPr>
              <a:t>Building classification models: Logistic regression, Support vector classifier, Decision tree classifier, KNN</a:t>
            </a:r>
          </a:p>
          <a:p>
            <a:pPr lvl="1">
              <a:lnSpc>
                <a:spcPct val="100000"/>
              </a:lnSpc>
              <a:spcBef>
                <a:spcPts val="1400"/>
              </a:spcBef>
            </a:pPr>
            <a:r>
              <a:rPr lang="en-US" sz="1400">
                <a:solidFill>
                  <a:schemeClr val="accent3">
                    <a:lumMod val="25000"/>
                  </a:schemeClr>
                </a:solidFill>
                <a:latin typeface="Abadi"/>
              </a:rPr>
              <a:t>Calculating accuracy score for each models and visualized with confusion matrix</a:t>
            </a:r>
          </a:p>
          <a:p>
            <a:pPr marL="0" indent="0">
              <a:lnSpc>
                <a:spcPct val="120000"/>
              </a:lnSpc>
              <a:spcBef>
                <a:spcPts val="1400"/>
              </a:spcBef>
              <a:buNone/>
            </a:pPr>
            <a:endParaRPr lang="en-US" sz="1400">
              <a:solidFill>
                <a:schemeClr val="accent3">
                  <a:lumMod val="25000"/>
                </a:schemeClr>
              </a:solidFill>
              <a:latin typeface="Abadi"/>
            </a:endParaRPr>
          </a:p>
          <a:p>
            <a:pPr marL="0" indent="0">
              <a:lnSpc>
                <a:spcPct val="120000"/>
              </a:lnSpc>
              <a:spcBef>
                <a:spcPts val="1400"/>
              </a:spcBef>
              <a:buNone/>
            </a:pPr>
            <a:endParaRPr lang="en-US" sz="200">
              <a:solidFill>
                <a:schemeClr val="accent3">
                  <a:lumMod val="25000"/>
                </a:schemeClr>
              </a:solidFill>
              <a:latin typeface="Abadi"/>
            </a:endParaRPr>
          </a:p>
          <a:p>
            <a:pPr>
              <a:lnSpc>
                <a:spcPct val="100000"/>
              </a:lnSpc>
              <a:spcBef>
                <a:spcPts val="1400"/>
              </a:spcBef>
            </a:pPr>
            <a:endParaRPr lang="en-US" sz="200">
              <a:solidFill>
                <a:schemeClr val="accent3">
                  <a:lumMod val="25000"/>
                </a:schemeClr>
              </a:solidFill>
              <a:latin typeface="Abadi"/>
            </a:endParaRPr>
          </a:p>
          <a:p>
            <a:pPr>
              <a:lnSpc>
                <a:spcPct val="100000"/>
              </a:lnSpc>
              <a:spcBef>
                <a:spcPts val="1400"/>
              </a:spcBef>
            </a:pPr>
            <a:endParaRPr lang="en-US" sz="200">
              <a:solidFill>
                <a:schemeClr val="accent3">
                  <a:lumMod val="25000"/>
                </a:schemeClr>
              </a:solidFill>
              <a:latin typeface="Abadi"/>
            </a:endParaRPr>
          </a:p>
          <a:p>
            <a:pPr>
              <a:lnSpc>
                <a:spcPct val="100000"/>
              </a:lnSpc>
              <a:spcBef>
                <a:spcPts val="1400"/>
              </a:spcBef>
            </a:pPr>
            <a:endParaRPr lang="en-US" sz="20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9" name="Diagram 18">
            <a:extLst>
              <a:ext uri="{FF2B5EF4-FFF2-40B4-BE49-F238E27FC236}">
                <a16:creationId xmlns:a16="http://schemas.microsoft.com/office/drawing/2014/main" id="{755721BD-772D-0003-023A-7A3C66D59691}"/>
              </a:ext>
            </a:extLst>
          </p:cNvPr>
          <p:cNvGraphicFramePr/>
          <p:nvPr>
            <p:extLst>
              <p:ext uri="{D42A27DB-BD31-4B8C-83A1-F6EECF244321}">
                <p14:modId xmlns:p14="http://schemas.microsoft.com/office/powerpoint/2010/main" val="1934253213"/>
              </p:ext>
            </p:extLst>
          </p:nvPr>
        </p:nvGraphicFramePr>
        <p:xfrm>
          <a:off x="770009" y="2365757"/>
          <a:ext cx="10515601" cy="3228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3919211C-6464-17BF-0B0D-64859570CEB8}"/>
              </a:ext>
            </a:extLst>
          </p:cNvPr>
          <p:cNvSpPr txBox="1"/>
          <p:nvPr/>
        </p:nvSpPr>
        <p:spPr>
          <a:xfrm>
            <a:off x="770011" y="1480600"/>
            <a:ext cx="10515600" cy="646331"/>
          </a:xfrm>
          <a:prstGeom prst="rect">
            <a:avLst/>
          </a:prstGeom>
          <a:noFill/>
        </p:spPr>
        <p:txBody>
          <a:bodyPr wrap="square">
            <a:spAutoFit/>
          </a:bodyPr>
          <a:lstStyle/>
          <a:p>
            <a:r>
              <a:rPr lang="en-US" sz="1800">
                <a:solidFill>
                  <a:srgbClr val="0B49CB"/>
                </a:solidFill>
              </a:rPr>
              <a:t>Obtaining launch data through the SpaceX API, which includes details about the rocket utilized, the payload dispatched, launch and landing specifications, as well as the outcome of the landing.</a:t>
            </a:r>
            <a:endParaRPr lang="en-US" sz="1800" dirty="0">
              <a:solidFill>
                <a:srgbClr val="0B49CB"/>
              </a:solidFill>
            </a:endParaRPr>
          </a:p>
        </p:txBody>
      </p:sp>
      <p:sp>
        <p:nvSpPr>
          <p:cNvPr id="3" name="TextBox 2">
            <a:hlinkClick r:id="rId8"/>
            <a:extLst>
              <a:ext uri="{FF2B5EF4-FFF2-40B4-BE49-F238E27FC236}">
                <a16:creationId xmlns:a16="http://schemas.microsoft.com/office/drawing/2014/main" id="{54DF1CB5-2F1A-621F-E08A-D5C99071EF15}"/>
              </a:ext>
            </a:extLst>
          </p:cNvPr>
          <p:cNvSpPr txBox="1"/>
          <p:nvPr/>
        </p:nvSpPr>
        <p:spPr>
          <a:xfrm>
            <a:off x="10833903" y="6503224"/>
            <a:ext cx="1364439" cy="369332"/>
          </a:xfrm>
          <a:prstGeom prst="rect">
            <a:avLst/>
          </a:prstGeom>
          <a:noFill/>
        </p:spPr>
        <p:txBody>
          <a:bodyPr wrap="square">
            <a:spAutoFit/>
          </a:bodyPr>
          <a:lstStyle/>
          <a:p>
            <a:r>
              <a:rPr lang="en-US" sz="1800">
                <a:solidFill>
                  <a:schemeClr val="accent3">
                    <a:lumMod val="25000"/>
                  </a:schemeClr>
                </a:solidFill>
                <a:latin typeface="Abadi" panose="020B0604020104020204" pitchFamily="34" charset="0"/>
              </a:rPr>
              <a:t>Github Link</a:t>
            </a:r>
            <a:endParaRPr lang="en-MY"/>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a:solidFill>
                  <a:srgbClr val="0B49CB"/>
                </a:solidFill>
                <a:latin typeface="Abadi"/>
              </a:rPr>
              <a:t>Collection – Web Scraping</a:t>
            </a:r>
            <a:endParaRPr lang="en-US" dirty="0">
              <a:solidFill>
                <a:srgbClr val="0B49CB"/>
              </a:solidFill>
            </a:endParaRPr>
          </a:p>
        </p:txBody>
      </p:sp>
      <p:graphicFrame>
        <p:nvGraphicFramePr>
          <p:cNvPr id="22" name="Diagram 21">
            <a:extLst>
              <a:ext uri="{FF2B5EF4-FFF2-40B4-BE49-F238E27FC236}">
                <a16:creationId xmlns:a16="http://schemas.microsoft.com/office/drawing/2014/main" id="{C09B7305-8CC5-C56A-37AC-2925C33CF118}"/>
              </a:ext>
            </a:extLst>
          </p:cNvPr>
          <p:cNvGraphicFramePr/>
          <p:nvPr>
            <p:extLst>
              <p:ext uri="{D42A27DB-BD31-4B8C-83A1-F6EECF244321}">
                <p14:modId xmlns:p14="http://schemas.microsoft.com/office/powerpoint/2010/main" val="4233058703"/>
              </p:ext>
            </p:extLst>
          </p:nvPr>
        </p:nvGraphicFramePr>
        <p:xfrm>
          <a:off x="770011" y="2238576"/>
          <a:ext cx="10515600" cy="2888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24">
            <a:extLst>
              <a:ext uri="{FF2B5EF4-FFF2-40B4-BE49-F238E27FC236}">
                <a16:creationId xmlns:a16="http://schemas.microsoft.com/office/drawing/2014/main" id="{C5BDA532-2706-25E4-DBAE-2E408AB4EA50}"/>
              </a:ext>
            </a:extLst>
          </p:cNvPr>
          <p:cNvSpPr txBox="1"/>
          <p:nvPr/>
        </p:nvSpPr>
        <p:spPr>
          <a:xfrm>
            <a:off x="770011" y="1339972"/>
            <a:ext cx="10515600" cy="646331"/>
          </a:xfrm>
          <a:prstGeom prst="rect">
            <a:avLst/>
          </a:prstGeom>
          <a:noFill/>
        </p:spPr>
        <p:txBody>
          <a:bodyPr wrap="square">
            <a:spAutoFit/>
          </a:bodyPr>
          <a:lstStyle/>
          <a:p>
            <a:r>
              <a:rPr lang="en-US" sz="1800">
                <a:solidFill>
                  <a:srgbClr val="0B49CB"/>
                </a:solidFill>
              </a:rPr>
              <a:t>Gathering historical launch records of Falcon 9 from a Wikipedia page named "List of Falcon 9 and Falcon Heavy launches" through web scraping.</a:t>
            </a:r>
          </a:p>
        </p:txBody>
      </p:sp>
      <p:sp>
        <p:nvSpPr>
          <p:cNvPr id="2" name="TextBox 1">
            <a:hlinkClick r:id="rId8"/>
            <a:extLst>
              <a:ext uri="{FF2B5EF4-FFF2-40B4-BE49-F238E27FC236}">
                <a16:creationId xmlns:a16="http://schemas.microsoft.com/office/drawing/2014/main" id="{76022866-2AEC-17D8-F160-4B8A682626DC}"/>
              </a:ext>
            </a:extLst>
          </p:cNvPr>
          <p:cNvSpPr txBox="1"/>
          <p:nvPr/>
        </p:nvSpPr>
        <p:spPr>
          <a:xfrm>
            <a:off x="10833903" y="6503224"/>
            <a:ext cx="1364439" cy="369332"/>
          </a:xfrm>
          <a:prstGeom prst="rect">
            <a:avLst/>
          </a:prstGeom>
          <a:noFill/>
        </p:spPr>
        <p:txBody>
          <a:bodyPr wrap="square">
            <a:spAutoFit/>
          </a:bodyPr>
          <a:lstStyle/>
          <a:p>
            <a:r>
              <a:rPr lang="en-US" sz="1800">
                <a:solidFill>
                  <a:schemeClr val="accent3">
                    <a:lumMod val="25000"/>
                  </a:schemeClr>
                </a:solidFill>
                <a:latin typeface="Abadi" panose="020B0604020104020204" pitchFamily="34" charset="0"/>
              </a:rPr>
              <a:t>Github Link</a:t>
            </a:r>
            <a:endParaRPr lang="en-MY"/>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89B2DF60-F4E3-2712-3C67-B42AA45AAC73}"/>
              </a:ext>
            </a:extLst>
          </p:cNvPr>
          <p:cNvSpPr txBox="1">
            <a:spLocks/>
          </p:cNvSpPr>
          <p:nvPr/>
        </p:nvSpPr>
        <p:spPr>
          <a:xfrm>
            <a:off x="770011" y="1380967"/>
            <a:ext cx="4724325" cy="524843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a:solidFill>
                  <a:schemeClr val="accent3">
                    <a:lumMod val="25000"/>
                  </a:schemeClr>
                </a:solidFill>
                <a:latin typeface="Abadi"/>
              </a:rPr>
              <a:t>In this section, the initial exploration and analysis of the dataset aim to provide insights into SpaceX launches. The dataset includes various columns, each offering valuable information about the launches. Let's examine the key insights extracted:</a:t>
            </a:r>
          </a:p>
          <a:p>
            <a:pPr marL="457200" indent="-457200">
              <a:lnSpc>
                <a:spcPct val="100000"/>
              </a:lnSpc>
              <a:spcBef>
                <a:spcPts val="1400"/>
              </a:spcBef>
              <a:buAutoNum type="arabicPeriod"/>
            </a:pPr>
            <a:r>
              <a:rPr lang="en-US" sz="1800" b="1">
                <a:solidFill>
                  <a:schemeClr val="accent3">
                    <a:lumMod val="25000"/>
                  </a:schemeClr>
                </a:solidFill>
                <a:latin typeface="Abadi"/>
              </a:rPr>
              <a:t>Number of Launches per Site</a:t>
            </a:r>
          </a:p>
          <a:p>
            <a:pPr marL="457200" indent="-457200">
              <a:lnSpc>
                <a:spcPct val="100000"/>
              </a:lnSpc>
              <a:spcBef>
                <a:spcPts val="1400"/>
              </a:spcBef>
              <a:buAutoNum type="arabicPeriod"/>
            </a:pPr>
            <a:r>
              <a:rPr lang="en-US" sz="1800" b="1">
                <a:solidFill>
                  <a:schemeClr val="accent3">
                    <a:lumMod val="25000"/>
                  </a:schemeClr>
                </a:solidFill>
                <a:latin typeface="Abadi"/>
              </a:rPr>
              <a:t>Distribution of Launch Orbits</a:t>
            </a:r>
          </a:p>
          <a:p>
            <a:pPr marL="457200" indent="-457200">
              <a:lnSpc>
                <a:spcPct val="100000"/>
              </a:lnSpc>
              <a:spcBef>
                <a:spcPts val="1400"/>
              </a:spcBef>
              <a:buAutoNum type="arabicPeriod"/>
            </a:pPr>
            <a:r>
              <a:rPr lang="en-US" sz="1800" b="1">
                <a:solidFill>
                  <a:schemeClr val="accent3">
                    <a:lumMod val="25000"/>
                  </a:schemeClr>
                </a:solidFill>
                <a:latin typeface="Abadi"/>
              </a:rPr>
              <a:t>Mission Outcomes</a:t>
            </a:r>
          </a:p>
          <a:p>
            <a:pPr marL="457200" indent="-457200">
              <a:lnSpc>
                <a:spcPct val="100000"/>
              </a:lnSpc>
              <a:spcBef>
                <a:spcPts val="1400"/>
              </a:spcBef>
              <a:buAutoNum type="arabicPeriod"/>
            </a:pPr>
            <a:r>
              <a:rPr lang="en-US" sz="1800" b="1">
                <a:solidFill>
                  <a:schemeClr val="accent3">
                    <a:lumMod val="25000"/>
                  </a:schemeClr>
                </a:solidFill>
                <a:latin typeface="Abadi"/>
              </a:rPr>
              <a:t>Creating Landing Outcome Labels </a:t>
            </a:r>
            <a:r>
              <a:rPr lang="en-US" sz="1800" b="1" spc="300">
                <a:solidFill>
                  <a:schemeClr val="accent3">
                    <a:lumMod val="25000"/>
                  </a:schemeClr>
                </a:solidFill>
                <a:latin typeface="Abadi"/>
              </a:rPr>
              <a:t>(1=Success, 0=Failed)</a:t>
            </a:r>
          </a:p>
          <a:p>
            <a:pPr marL="0" indent="0">
              <a:lnSpc>
                <a:spcPct val="100000"/>
              </a:lnSpc>
              <a:spcBef>
                <a:spcPts val="1400"/>
              </a:spcBef>
              <a:buNone/>
            </a:pPr>
            <a:endParaRPr lang="en-US"/>
          </a:p>
        </p:txBody>
      </p:sp>
      <p:pic>
        <p:nvPicPr>
          <p:cNvPr id="6" name="Picture 5">
            <a:extLst>
              <a:ext uri="{FF2B5EF4-FFF2-40B4-BE49-F238E27FC236}">
                <a16:creationId xmlns:a16="http://schemas.microsoft.com/office/drawing/2014/main" id="{CD8AB06B-7953-3CFC-4048-D21E12000052}"/>
              </a:ext>
            </a:extLst>
          </p:cNvPr>
          <p:cNvPicPr>
            <a:picLocks noChangeAspect="1"/>
          </p:cNvPicPr>
          <p:nvPr/>
        </p:nvPicPr>
        <p:blipFill>
          <a:blip r:embed="rId3"/>
          <a:stretch>
            <a:fillRect/>
          </a:stretch>
        </p:blipFill>
        <p:spPr>
          <a:xfrm>
            <a:off x="6027810" y="1468159"/>
            <a:ext cx="2538819" cy="829760"/>
          </a:xfrm>
          <a:prstGeom prst="rect">
            <a:avLst/>
          </a:prstGeom>
        </p:spPr>
      </p:pic>
      <p:pic>
        <p:nvPicPr>
          <p:cNvPr id="9" name="Picture 8">
            <a:extLst>
              <a:ext uri="{FF2B5EF4-FFF2-40B4-BE49-F238E27FC236}">
                <a16:creationId xmlns:a16="http://schemas.microsoft.com/office/drawing/2014/main" id="{90A35099-98CD-8931-BF1D-A33658E05726}"/>
              </a:ext>
            </a:extLst>
          </p:cNvPr>
          <p:cNvPicPr>
            <a:picLocks noChangeAspect="1"/>
          </p:cNvPicPr>
          <p:nvPr/>
        </p:nvPicPr>
        <p:blipFill>
          <a:blip r:embed="rId4"/>
          <a:stretch>
            <a:fillRect/>
          </a:stretch>
        </p:blipFill>
        <p:spPr>
          <a:xfrm>
            <a:off x="6027810" y="2609235"/>
            <a:ext cx="1114581" cy="2191056"/>
          </a:xfrm>
          <a:prstGeom prst="rect">
            <a:avLst/>
          </a:prstGeom>
        </p:spPr>
      </p:pic>
      <p:pic>
        <p:nvPicPr>
          <p:cNvPr id="11" name="Picture 10">
            <a:extLst>
              <a:ext uri="{FF2B5EF4-FFF2-40B4-BE49-F238E27FC236}">
                <a16:creationId xmlns:a16="http://schemas.microsoft.com/office/drawing/2014/main" id="{81B0E2C3-F66F-DC67-09C3-811BB5B43F94}"/>
              </a:ext>
            </a:extLst>
          </p:cNvPr>
          <p:cNvPicPr>
            <a:picLocks noChangeAspect="1"/>
          </p:cNvPicPr>
          <p:nvPr/>
        </p:nvPicPr>
        <p:blipFill>
          <a:blip r:embed="rId5"/>
          <a:stretch>
            <a:fillRect/>
          </a:stretch>
        </p:blipFill>
        <p:spPr>
          <a:xfrm>
            <a:off x="6027810" y="4901415"/>
            <a:ext cx="1638529" cy="1619476"/>
          </a:xfrm>
          <a:prstGeom prst="rect">
            <a:avLst/>
          </a:prstGeom>
        </p:spPr>
      </p:pic>
      <p:sp>
        <p:nvSpPr>
          <p:cNvPr id="12" name="TextBox 11">
            <a:extLst>
              <a:ext uri="{FF2B5EF4-FFF2-40B4-BE49-F238E27FC236}">
                <a16:creationId xmlns:a16="http://schemas.microsoft.com/office/drawing/2014/main" id="{DFA8DE64-094E-D599-D2D6-C57F4EA5EB23}"/>
              </a:ext>
            </a:extLst>
          </p:cNvPr>
          <p:cNvSpPr txBox="1"/>
          <p:nvPr/>
        </p:nvSpPr>
        <p:spPr>
          <a:xfrm>
            <a:off x="5677799" y="1468159"/>
            <a:ext cx="350011" cy="369332"/>
          </a:xfrm>
          <a:prstGeom prst="rect">
            <a:avLst/>
          </a:prstGeom>
          <a:solidFill>
            <a:schemeClr val="bg1"/>
          </a:solidFill>
          <a:ln>
            <a:solidFill>
              <a:schemeClr val="tx1"/>
            </a:solidFill>
          </a:ln>
        </p:spPr>
        <p:txBody>
          <a:bodyPr wrap="square" rtlCol="0">
            <a:spAutoFit/>
          </a:bodyPr>
          <a:lstStyle/>
          <a:p>
            <a:r>
              <a:rPr lang="en-US">
                <a:solidFill>
                  <a:srgbClr val="0B49CB"/>
                </a:solidFill>
              </a:rPr>
              <a:t>1</a:t>
            </a:r>
            <a:endParaRPr lang="en-MY">
              <a:solidFill>
                <a:srgbClr val="0B49CB"/>
              </a:solidFill>
            </a:endParaRPr>
          </a:p>
        </p:txBody>
      </p:sp>
      <p:sp>
        <p:nvSpPr>
          <p:cNvPr id="13" name="TextBox 12">
            <a:extLst>
              <a:ext uri="{FF2B5EF4-FFF2-40B4-BE49-F238E27FC236}">
                <a16:creationId xmlns:a16="http://schemas.microsoft.com/office/drawing/2014/main" id="{73F5432C-C259-3B19-CB2A-4E448ABCBF80}"/>
              </a:ext>
            </a:extLst>
          </p:cNvPr>
          <p:cNvSpPr txBox="1"/>
          <p:nvPr/>
        </p:nvSpPr>
        <p:spPr>
          <a:xfrm>
            <a:off x="5677799" y="2609235"/>
            <a:ext cx="350011" cy="369332"/>
          </a:xfrm>
          <a:prstGeom prst="rect">
            <a:avLst/>
          </a:prstGeom>
          <a:solidFill>
            <a:schemeClr val="bg1"/>
          </a:solidFill>
          <a:ln>
            <a:solidFill>
              <a:schemeClr val="tx1"/>
            </a:solidFill>
          </a:ln>
        </p:spPr>
        <p:txBody>
          <a:bodyPr wrap="square" rtlCol="0">
            <a:spAutoFit/>
          </a:bodyPr>
          <a:lstStyle/>
          <a:p>
            <a:r>
              <a:rPr lang="en-US">
                <a:solidFill>
                  <a:srgbClr val="0B49CB"/>
                </a:solidFill>
              </a:rPr>
              <a:t>2</a:t>
            </a:r>
            <a:endParaRPr lang="en-MY">
              <a:solidFill>
                <a:srgbClr val="0B49CB"/>
              </a:solidFill>
            </a:endParaRPr>
          </a:p>
        </p:txBody>
      </p:sp>
      <p:sp>
        <p:nvSpPr>
          <p:cNvPr id="14" name="TextBox 13">
            <a:extLst>
              <a:ext uri="{FF2B5EF4-FFF2-40B4-BE49-F238E27FC236}">
                <a16:creationId xmlns:a16="http://schemas.microsoft.com/office/drawing/2014/main" id="{88A69CD8-713D-8024-F77F-8A2163F61DDD}"/>
              </a:ext>
            </a:extLst>
          </p:cNvPr>
          <p:cNvSpPr txBox="1"/>
          <p:nvPr/>
        </p:nvSpPr>
        <p:spPr>
          <a:xfrm>
            <a:off x="5677799" y="4901415"/>
            <a:ext cx="350011" cy="369332"/>
          </a:xfrm>
          <a:prstGeom prst="rect">
            <a:avLst/>
          </a:prstGeom>
          <a:solidFill>
            <a:schemeClr val="bg1"/>
          </a:solidFill>
          <a:ln>
            <a:solidFill>
              <a:schemeClr val="tx1"/>
            </a:solidFill>
          </a:ln>
        </p:spPr>
        <p:txBody>
          <a:bodyPr wrap="square" rtlCol="0">
            <a:spAutoFit/>
          </a:bodyPr>
          <a:lstStyle/>
          <a:p>
            <a:r>
              <a:rPr lang="en-US">
                <a:solidFill>
                  <a:srgbClr val="0B49CB"/>
                </a:solidFill>
              </a:rPr>
              <a:t>3</a:t>
            </a:r>
            <a:endParaRPr lang="en-MY">
              <a:solidFill>
                <a:srgbClr val="0B49CB"/>
              </a:solidFill>
            </a:endParaRPr>
          </a:p>
        </p:txBody>
      </p:sp>
      <p:pic>
        <p:nvPicPr>
          <p:cNvPr id="16" name="Picture 15">
            <a:extLst>
              <a:ext uri="{FF2B5EF4-FFF2-40B4-BE49-F238E27FC236}">
                <a16:creationId xmlns:a16="http://schemas.microsoft.com/office/drawing/2014/main" id="{78ACA940-09F6-43C2-A9A8-49B0DCADED51}"/>
              </a:ext>
            </a:extLst>
          </p:cNvPr>
          <p:cNvPicPr>
            <a:picLocks noChangeAspect="1"/>
          </p:cNvPicPr>
          <p:nvPr/>
        </p:nvPicPr>
        <p:blipFill>
          <a:blip r:embed="rId6"/>
          <a:stretch>
            <a:fillRect/>
          </a:stretch>
        </p:blipFill>
        <p:spPr>
          <a:xfrm>
            <a:off x="9319382" y="1466076"/>
            <a:ext cx="533474" cy="3334215"/>
          </a:xfrm>
          <a:prstGeom prst="rect">
            <a:avLst/>
          </a:prstGeom>
        </p:spPr>
      </p:pic>
      <p:sp>
        <p:nvSpPr>
          <p:cNvPr id="17" name="TextBox 16">
            <a:extLst>
              <a:ext uri="{FF2B5EF4-FFF2-40B4-BE49-F238E27FC236}">
                <a16:creationId xmlns:a16="http://schemas.microsoft.com/office/drawing/2014/main" id="{08B9E99B-2A8E-A89A-0EF5-90A895AB33E8}"/>
              </a:ext>
            </a:extLst>
          </p:cNvPr>
          <p:cNvSpPr txBox="1"/>
          <p:nvPr/>
        </p:nvSpPr>
        <p:spPr>
          <a:xfrm>
            <a:off x="8969371" y="1466076"/>
            <a:ext cx="350011" cy="369332"/>
          </a:xfrm>
          <a:prstGeom prst="rect">
            <a:avLst/>
          </a:prstGeom>
          <a:solidFill>
            <a:schemeClr val="bg1"/>
          </a:solidFill>
          <a:ln>
            <a:solidFill>
              <a:schemeClr val="tx1"/>
            </a:solidFill>
          </a:ln>
        </p:spPr>
        <p:txBody>
          <a:bodyPr wrap="square" rtlCol="0">
            <a:spAutoFit/>
          </a:bodyPr>
          <a:lstStyle/>
          <a:p>
            <a:r>
              <a:rPr lang="en-US">
                <a:solidFill>
                  <a:srgbClr val="0B49CB"/>
                </a:solidFill>
              </a:rPr>
              <a:t>4</a:t>
            </a:r>
            <a:endParaRPr lang="en-MY">
              <a:solidFill>
                <a:srgbClr val="0B49CB"/>
              </a:solidFill>
            </a:endParaRPr>
          </a:p>
        </p:txBody>
      </p:sp>
      <p:sp>
        <p:nvSpPr>
          <p:cNvPr id="3" name="TextBox 2">
            <a:hlinkClick r:id="rId7"/>
            <a:extLst>
              <a:ext uri="{FF2B5EF4-FFF2-40B4-BE49-F238E27FC236}">
                <a16:creationId xmlns:a16="http://schemas.microsoft.com/office/drawing/2014/main" id="{080EE24A-E76B-9D04-D166-A9085BEF1C14}"/>
              </a:ext>
            </a:extLst>
          </p:cNvPr>
          <p:cNvSpPr txBox="1"/>
          <p:nvPr/>
        </p:nvSpPr>
        <p:spPr>
          <a:xfrm>
            <a:off x="10833903" y="6503224"/>
            <a:ext cx="1364439" cy="369332"/>
          </a:xfrm>
          <a:prstGeom prst="rect">
            <a:avLst/>
          </a:prstGeom>
          <a:noFill/>
        </p:spPr>
        <p:txBody>
          <a:bodyPr wrap="square">
            <a:spAutoFit/>
          </a:bodyPr>
          <a:lstStyle/>
          <a:p>
            <a:r>
              <a:rPr lang="en-US" sz="1800">
                <a:solidFill>
                  <a:schemeClr val="accent3">
                    <a:lumMod val="25000"/>
                  </a:schemeClr>
                </a:solidFill>
                <a:latin typeface="Abadi" panose="020B0604020104020204" pitchFamily="34" charset="0"/>
              </a:rPr>
              <a:t>Github Link</a:t>
            </a:r>
            <a:endParaRPr lang="en-MY"/>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1014</TotalTime>
  <Words>3343</Words>
  <Application>Microsoft Office PowerPoint</Application>
  <PresentationFormat>Widescreen</PresentationFormat>
  <Paragraphs>348</Paragraphs>
  <Slides>45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Hazman Naim</cp:lastModifiedBy>
  <cp:revision>203</cp:revision>
  <dcterms:created xsi:type="dcterms:W3CDTF">2021-04-29T18:58:34Z</dcterms:created>
  <dcterms:modified xsi:type="dcterms:W3CDTF">2023-08-31T15:29:54Z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